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63" r:id="rId4"/>
    <p:sldId id="264" r:id="rId5"/>
    <p:sldId id="265" r:id="rId6"/>
    <p:sldId id="266" r:id="rId7"/>
    <p:sldId id="268" r:id="rId8"/>
    <p:sldId id="269" r:id="rId9"/>
    <p:sldId id="270" r:id="rId10"/>
    <p:sldId id="271" r:id="rId11"/>
    <p:sldId id="321" r:id="rId12"/>
    <p:sldId id="272" r:id="rId13"/>
    <p:sldId id="299" r:id="rId14"/>
    <p:sldId id="297" r:id="rId15"/>
    <p:sldId id="298" r:id="rId16"/>
    <p:sldId id="273" r:id="rId17"/>
    <p:sldId id="274" r:id="rId18"/>
    <p:sldId id="277" r:id="rId19"/>
    <p:sldId id="279" r:id="rId20"/>
    <p:sldId id="280" r:id="rId21"/>
    <p:sldId id="281" r:id="rId22"/>
    <p:sldId id="305" r:id="rId23"/>
    <p:sldId id="375" r:id="rId24"/>
    <p:sldId id="376" r:id="rId25"/>
    <p:sldId id="377" r:id="rId26"/>
    <p:sldId id="378" r:id="rId27"/>
    <p:sldId id="379" r:id="rId28"/>
    <p:sldId id="380" r:id="rId29"/>
    <p:sldId id="381" r:id="rId30"/>
    <p:sldId id="383" r:id="rId31"/>
    <p:sldId id="385" r:id="rId32"/>
    <p:sldId id="368" r:id="rId33"/>
    <p:sldId id="374" r:id="rId34"/>
    <p:sldId id="373" r:id="rId35"/>
    <p:sldId id="369" r:id="rId36"/>
    <p:sldId id="370" r:id="rId37"/>
    <p:sldId id="371" r:id="rId38"/>
    <p:sldId id="372" r:id="rId39"/>
    <p:sldId id="284" r:id="rId40"/>
    <p:sldId id="322" r:id="rId41"/>
    <p:sldId id="278" r:id="rId42"/>
    <p:sldId id="329" r:id="rId43"/>
    <p:sldId id="366" r:id="rId44"/>
    <p:sldId id="330" r:id="rId45"/>
    <p:sldId id="331" r:id="rId46"/>
    <p:sldId id="332" r:id="rId47"/>
    <p:sldId id="333" r:id="rId48"/>
    <p:sldId id="334" r:id="rId49"/>
    <p:sldId id="335" r:id="rId50"/>
    <p:sldId id="336" r:id="rId51"/>
    <p:sldId id="340" r:id="rId52"/>
    <p:sldId id="337" r:id="rId53"/>
    <p:sldId id="339" r:id="rId54"/>
    <p:sldId id="342" r:id="rId55"/>
    <p:sldId id="343" r:id="rId56"/>
    <p:sldId id="344" r:id="rId57"/>
    <p:sldId id="345" r:id="rId58"/>
    <p:sldId id="346" r:id="rId59"/>
    <p:sldId id="347" r:id="rId60"/>
    <p:sldId id="348" r:id="rId61"/>
    <p:sldId id="350" r:id="rId62"/>
    <p:sldId id="351" r:id="rId63"/>
    <p:sldId id="352" r:id="rId64"/>
    <p:sldId id="353" r:id="rId65"/>
    <p:sldId id="354" r:id="rId66"/>
    <p:sldId id="356" r:id="rId67"/>
    <p:sldId id="358" r:id="rId68"/>
    <p:sldId id="359" r:id="rId69"/>
    <p:sldId id="360" r:id="rId70"/>
    <p:sldId id="361" r:id="rId71"/>
    <p:sldId id="362" r:id="rId72"/>
    <p:sldId id="364" r:id="rId73"/>
    <p:sldId id="365" r:id="rId74"/>
    <p:sldId id="301" r:id="rId75"/>
    <p:sldId id="367" r:id="rId76"/>
    <p:sldId id="302" r:id="rId77"/>
    <p:sldId id="303"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smtClean="0"/>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5/29/2018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5/29/2018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nl.wikipedia.org/wiki/Radiotelegrafie" TargetMode="External"/><Relationship Id="rId7" Type="http://schemas.openxmlformats.org/officeDocument/2006/relationships/image" Target="../media/image3.jpg"/><Relationship Id="rId2" Type="http://schemas.openxmlformats.org/officeDocument/2006/relationships/hyperlink" Target="https://nl.wikipedia.org/wiki/Noodsignaal"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nl.wikipedia.org/wiki/Mor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nl/url?sa=i&amp;source=images&amp;cd=&amp;cad=rja&amp;uact=8&amp;ved=2ahUKEwiG5tz6tKrbAhXFa1AKHRZ8B6EQjRx6BAgBEAU&amp;url=http://www.debinnenvaart.nl/binnenvaarttaal/afbeeldingen/schepen/vrachtschepen_nieuw/beunschepen-hoppers-details.html&amp;psig=AOvVaw0xsGPmURlA9FG1trGcPVnN&amp;ust=1527665858945536" TargetMode="Externa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nl.wikipedia.org/wiki/Fluit_(muziekinstrument)" TargetMode="External"/><Relationship Id="rId7" Type="http://schemas.openxmlformats.org/officeDocument/2006/relationships/image" Target="../media/image3.jpg"/><Relationship Id="rId2" Type="http://schemas.openxmlformats.org/officeDocument/2006/relationships/hyperlink" Target="https://nl.wikipedia.org/wiki/Klok_(bel)"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nl.wikipedia.org/wiki/Zeedei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reddingsvesten.com/page.php/Welke%20categori%EBn%20zijn%20er?id=10168" TargetMode="External"/><Relationship Id="rId5" Type="http://schemas.openxmlformats.org/officeDocument/2006/relationships/image" Target="../media/image18.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jpg"/><Relationship Id="rId7"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3.jpg"/><Relationship Id="rId9"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hyperlink" Target="https://nl.wikipedia.org/wiki/Reflectie_(straling)" TargetMode="External"/><Relationship Id="rId7" Type="http://schemas.openxmlformats.org/officeDocument/2006/relationships/image" Target="../media/image3.jpg"/><Relationship Id="rId2" Type="http://schemas.openxmlformats.org/officeDocument/2006/relationships/hyperlink" Target="https://nl.wikipedia.org/wiki/Elektromagnetische_straling"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nl.wikipedia.org/wiki/Antenne_(stral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jpg"/><Relationship Id="rId7"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nl.wikipedia.org/wiki/Frans" TargetMode="Externa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3.jp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3.jpg"/></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nl.wikipedia.org/wiki/Scheepvaart" TargetMode="External"/><Relationship Id="rId7" Type="http://schemas.openxmlformats.org/officeDocument/2006/relationships/hyperlink" Target="https://nl.wikipedia.org/wiki/Frans" TargetMode="External"/><Relationship Id="rId2" Type="http://schemas.openxmlformats.org/officeDocument/2006/relationships/hyperlink" Target="https://nl.wikipedia.org/wiki/Radiotelefonie" TargetMode="External"/><Relationship Id="rId1" Type="http://schemas.openxmlformats.org/officeDocument/2006/relationships/slideLayout" Target="../slideLayouts/slideLayout1.xml"/><Relationship Id="rId6" Type="http://schemas.openxmlformats.org/officeDocument/2006/relationships/hyperlink" Target="https://nl.wikipedia.org/wiki/Pan-pan#cite_note-1" TargetMode="External"/><Relationship Id="rId5" Type="http://schemas.openxmlformats.org/officeDocument/2006/relationships/hyperlink" Target="https://nl.wikipedia.org/wiki/Noodsignaal" TargetMode="External"/><Relationship Id="rId10" Type="http://schemas.openxmlformats.org/officeDocument/2006/relationships/image" Target="../media/image3.jpg"/><Relationship Id="rId4" Type="http://schemas.openxmlformats.org/officeDocument/2006/relationships/hyperlink" Target="https://nl.wikipedia.org/wiki/Luchtvaart" TargetMode="External"/><Relationship Id="rId9"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l.wikipedia.org/wiki/Securit%C3%A9" TargetMode="Externa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0015" y="1227909"/>
            <a:ext cx="7345367" cy="1719072"/>
          </a:xfrm>
        </p:spPr>
        <p:txBody>
          <a:bodyPr/>
          <a:lstStyle/>
          <a:p>
            <a:r>
              <a:rPr lang="nl-NL" dirty="0" smtClean="0"/>
              <a:t>Les </a:t>
            </a:r>
            <a:r>
              <a:rPr lang="nl-NL" dirty="0" smtClean="0"/>
              <a:t>2</a:t>
            </a:r>
            <a:r>
              <a:rPr lang="nl-NL" dirty="0" smtClean="0"/>
              <a:t/>
            </a:r>
            <a:br>
              <a:rPr lang="nl-NL" dirty="0" smtClean="0"/>
            </a:br>
            <a:r>
              <a:rPr lang="nl-NL" dirty="0" smtClean="0"/>
              <a:t>Klein vaarbewijs 1 en 2</a:t>
            </a: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29746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S.O.S.</a:t>
            </a:r>
            <a:br>
              <a:rPr lang="nl-NL" dirty="0" smtClean="0"/>
            </a:br>
            <a:r>
              <a:rPr lang="nl-NL" dirty="0"/>
              <a:t/>
            </a:r>
            <a:br>
              <a:rPr lang="nl-NL" dirty="0"/>
            </a:br>
            <a:r>
              <a:rPr lang="nl-NL" dirty="0" smtClean="0"/>
              <a:t/>
            </a:r>
            <a:br>
              <a:rPr lang="nl-NL" dirty="0" smtClean="0"/>
            </a:br>
            <a:endParaRPr lang="nl-NL" dirty="0"/>
          </a:p>
        </p:txBody>
      </p:sp>
      <p:sp>
        <p:nvSpPr>
          <p:cNvPr id="5" name="Rectangle 1"/>
          <p:cNvSpPr>
            <a:spLocks noGrp="1" noChangeArrowheads="1"/>
          </p:cNvSpPr>
          <p:nvPr>
            <p:ph type="subTitle" idx="1"/>
          </p:nvPr>
        </p:nvSpPr>
        <p:spPr bwMode="auto">
          <a:xfrm>
            <a:off x="969385" y="3630659"/>
            <a:ext cx="7665163" cy="156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smtClean="0">
                <a:ln>
                  <a:noFill/>
                </a:ln>
                <a:solidFill>
                  <a:schemeClr val="tx1"/>
                </a:solidFill>
                <a:effectLst/>
                <a:latin typeface="Arial" panose="020B0604020202020204" pitchFamily="34" charset="0"/>
              </a:rPr>
              <a:t>SOS</a:t>
            </a:r>
            <a:r>
              <a:rPr kumimoji="0" lang="nl-NL" altLang="nl-NL" sz="1600" b="0" i="0" u="none" strike="noStrike" cap="none" normalizeH="0" baseline="0" dirty="0" smtClean="0">
                <a:ln>
                  <a:noFill/>
                </a:ln>
                <a:solidFill>
                  <a:schemeClr val="tx1"/>
                </a:solidFill>
                <a:effectLst/>
                <a:latin typeface="Arial" panose="020B0604020202020204" pitchFamily="34" charset="0"/>
              </a:rPr>
              <a:t> is de naam die gegeven wordt aan het internationale </a:t>
            </a:r>
            <a:r>
              <a:rPr kumimoji="0" lang="nl-NL" altLang="nl-NL" sz="1600" b="0" i="0" u="none" strike="noStrike" cap="none" normalizeH="0" baseline="0" dirty="0" smtClean="0">
                <a:ln>
                  <a:noFill/>
                </a:ln>
                <a:solidFill>
                  <a:schemeClr val="tx1"/>
                </a:solidFill>
                <a:effectLst/>
                <a:latin typeface="Arial" panose="020B0604020202020204" pitchFamily="34" charset="0"/>
                <a:hlinkClick r:id="rId2" tooltip="Noodsignaal"/>
              </a:rPr>
              <a:t>noodsignaal</a:t>
            </a:r>
            <a:r>
              <a:rPr kumimoji="0" lang="nl-NL" altLang="nl-NL" sz="1600" b="0" i="0" u="none" strike="noStrike" cap="none" normalizeH="0" baseline="0" dirty="0" smtClean="0">
                <a:ln>
                  <a:noFill/>
                </a:ln>
                <a:solidFill>
                  <a:schemeClr val="tx1"/>
                </a:solidFill>
                <a:effectLst/>
                <a:latin typeface="Arial" panose="020B0604020202020204" pitchFamily="34" charset="0"/>
              </a:rPr>
              <a:t> voor </a:t>
            </a:r>
            <a:r>
              <a:rPr kumimoji="0" lang="nl-NL" altLang="nl-NL" sz="1600" b="0" i="0" u="none" strike="noStrike" cap="none" normalizeH="0" baseline="0" dirty="0" smtClean="0">
                <a:ln>
                  <a:noFill/>
                </a:ln>
                <a:solidFill>
                  <a:schemeClr val="tx1"/>
                </a:solidFill>
                <a:effectLst/>
                <a:latin typeface="Arial" panose="020B0604020202020204" pitchFamily="34" charset="0"/>
                <a:hlinkClick r:id="rId3" tooltip="Radiotelegrafie"/>
              </a:rPr>
              <a:t>draadloze communicatie</a:t>
            </a:r>
            <a:r>
              <a:rPr kumimoji="0" lang="nl-NL" altLang="nl-NL" sz="1600" b="0" i="0" u="none" strike="noStrike" cap="none" normalizeH="0" baseline="0" dirty="0" smtClean="0">
                <a:ln>
                  <a:noFill/>
                </a:ln>
                <a:solidFill>
                  <a:schemeClr val="tx1"/>
                </a:solidFill>
                <a:effectLst/>
                <a:latin typeface="Arial" panose="020B0604020202020204" pitchFamily="34" charset="0"/>
              </a:rPr>
              <a:t>. In </a:t>
            </a:r>
            <a:r>
              <a:rPr kumimoji="0" lang="nl-NL" altLang="nl-NL" sz="1600" b="0" i="0" u="none" strike="noStrike" cap="none" normalizeH="0" baseline="0" dirty="0" smtClean="0">
                <a:ln>
                  <a:noFill/>
                </a:ln>
                <a:solidFill>
                  <a:schemeClr val="tx1"/>
                </a:solidFill>
                <a:effectLst/>
                <a:latin typeface="Arial" panose="020B0604020202020204" pitchFamily="34" charset="0"/>
                <a:hlinkClick r:id="rId4" tooltip="Morse"/>
              </a:rPr>
              <a:t>morsecode</a:t>
            </a:r>
            <a:r>
              <a:rPr kumimoji="0" lang="nl-NL" altLang="nl-NL" sz="1600" b="0" i="0" u="none" strike="noStrike" cap="none" normalizeH="0" baseline="0" dirty="0" smtClean="0">
                <a:ln>
                  <a:noFill/>
                </a:ln>
                <a:solidFill>
                  <a:schemeClr val="tx1"/>
                </a:solidFill>
                <a:effectLst/>
                <a:latin typeface="Arial" panose="020B0604020202020204" pitchFamily="34" charset="0"/>
              </a:rPr>
              <a:t> wordt het zo weergegeven: </a:t>
            </a:r>
            <a:r>
              <a:rPr kumimoji="0" lang="nl-NL" altLang="nl-NL" sz="1600" b="1" i="0" u="none" strike="noStrike" cap="none" normalizeH="0" baseline="0" dirty="0" smtClean="0">
                <a:ln>
                  <a:noFill/>
                </a:ln>
                <a:solidFill>
                  <a:schemeClr val="tx1"/>
                </a:solidFill>
                <a:effectLst/>
                <a:latin typeface="Arial Unicode MS"/>
              </a:rPr>
              <a:t>...---...</a:t>
            </a:r>
            <a:r>
              <a:rPr kumimoji="0" lang="nl-NL" altLang="nl-NL" sz="1600" b="0" i="0" u="none" strike="noStrike" cap="none" normalizeH="0" baseline="0" dirty="0" smtClean="0">
                <a:ln>
                  <a:noFill/>
                </a:ln>
                <a:solidFill>
                  <a:schemeClr val="tx1"/>
                </a:solidFill>
                <a:effectLst/>
                <a:latin typeface="Arial" panose="020B0604020202020204" pitchFamily="34" charset="0"/>
              </a:rPr>
              <a:t> Aan elkaar, dus zonder pauze, net zoals er geen pauzes in één letter zijn. Het is dan ook geen echte morsecode; als het aparte letters waren, zouden ze door pauzes gescheiden worden. De interpretatie 'SOS' is dan ook tamelijk willekeurig. De naam "SOS" en de betekenissen "Save </a:t>
            </a:r>
            <a:r>
              <a:rPr kumimoji="0" lang="nl-NL" altLang="nl-NL" sz="1600" b="0" i="0" u="none" strike="noStrike" cap="none" normalizeH="0" baseline="0" dirty="0" err="1" smtClean="0">
                <a:ln>
                  <a:noFill/>
                </a:ln>
                <a:solidFill>
                  <a:schemeClr val="tx1"/>
                </a:solidFill>
                <a:effectLst/>
                <a:latin typeface="Arial" panose="020B0604020202020204" pitchFamily="34" charset="0"/>
              </a:rPr>
              <a:t>Our</a:t>
            </a:r>
            <a:r>
              <a:rPr kumimoji="0" lang="nl-NL" altLang="nl-NL" sz="1600" b="0" i="0" u="none" strike="noStrike" cap="none" normalizeH="0" baseline="0" dirty="0" smtClean="0">
                <a:ln>
                  <a:noFill/>
                </a:ln>
                <a:solidFill>
                  <a:schemeClr val="tx1"/>
                </a:solidFill>
                <a:effectLst/>
                <a:latin typeface="Arial" panose="020B0604020202020204" pitchFamily="34" charset="0"/>
              </a:rPr>
              <a:t> </a:t>
            </a:r>
            <a:r>
              <a:rPr kumimoji="0" lang="nl-NL" altLang="nl-NL" sz="1600" b="0" i="0" u="none" strike="noStrike" cap="none" normalizeH="0" baseline="0" dirty="0" err="1" smtClean="0">
                <a:ln>
                  <a:noFill/>
                </a:ln>
                <a:solidFill>
                  <a:schemeClr val="tx1"/>
                </a:solidFill>
                <a:effectLst/>
                <a:latin typeface="Arial" panose="020B0604020202020204" pitchFamily="34" charset="0"/>
              </a:rPr>
              <a:t>Ship</a:t>
            </a:r>
            <a:r>
              <a:rPr kumimoji="0" lang="nl-NL" altLang="nl-NL" sz="1600" b="0" i="0" u="none" strike="noStrike" cap="none" normalizeH="0" baseline="0" dirty="0" smtClean="0">
                <a:ln>
                  <a:noFill/>
                </a:ln>
                <a:solidFill>
                  <a:schemeClr val="tx1"/>
                </a:solidFill>
                <a:effectLst/>
                <a:latin typeface="Arial" panose="020B0604020202020204" pitchFamily="34" charset="0"/>
              </a:rPr>
              <a:t>" (red ons schip) en "Save </a:t>
            </a:r>
            <a:r>
              <a:rPr kumimoji="0" lang="nl-NL" altLang="nl-NL" sz="1600" b="0" i="0" u="none" strike="noStrike" cap="none" normalizeH="0" baseline="0" dirty="0" err="1" smtClean="0">
                <a:ln>
                  <a:noFill/>
                </a:ln>
                <a:solidFill>
                  <a:schemeClr val="tx1"/>
                </a:solidFill>
                <a:effectLst/>
                <a:latin typeface="Arial" panose="020B0604020202020204" pitchFamily="34" charset="0"/>
              </a:rPr>
              <a:t>Our</a:t>
            </a:r>
            <a:r>
              <a:rPr kumimoji="0" lang="nl-NL" altLang="nl-NL" sz="1600" b="0" i="0" u="none" strike="noStrike" cap="none" normalizeH="0" baseline="0" dirty="0" smtClean="0">
                <a:ln>
                  <a:noFill/>
                </a:ln>
                <a:solidFill>
                  <a:schemeClr val="tx1"/>
                </a:solidFill>
                <a:effectLst/>
                <a:latin typeface="Arial" panose="020B0604020202020204" pitchFamily="34" charset="0"/>
              </a:rPr>
              <a:t> </a:t>
            </a:r>
            <a:r>
              <a:rPr kumimoji="0" lang="nl-NL" altLang="nl-NL" sz="1600" b="0" i="0" u="none" strike="noStrike" cap="none" normalizeH="0" baseline="0" dirty="0" err="1" smtClean="0">
                <a:ln>
                  <a:noFill/>
                </a:ln>
                <a:solidFill>
                  <a:schemeClr val="tx1"/>
                </a:solidFill>
                <a:effectLst/>
                <a:latin typeface="Arial" panose="020B0604020202020204" pitchFamily="34" charset="0"/>
              </a:rPr>
              <a:t>Souls</a:t>
            </a:r>
            <a:r>
              <a:rPr kumimoji="0" lang="nl-NL" altLang="nl-NL" sz="1600" b="0" i="0" u="none" strike="noStrike" cap="none" normalizeH="0" baseline="0" dirty="0" smtClean="0">
                <a:ln>
                  <a:noFill/>
                </a:ln>
                <a:solidFill>
                  <a:schemeClr val="tx1"/>
                </a:solidFill>
                <a:effectLst/>
                <a:latin typeface="Arial" panose="020B0604020202020204" pitchFamily="34" charset="0"/>
              </a:rPr>
              <a:t>" </a:t>
            </a: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8637" y="1585810"/>
            <a:ext cx="2630580" cy="3390817"/>
          </a:xfrm>
          <a:prstGeom prst="rect">
            <a:avLst/>
          </a:prstGeom>
        </p:spPr>
      </p:pic>
    </p:spTree>
    <p:extLst>
      <p:ext uri="{BB962C8B-B14F-4D97-AF65-F5344CB8AC3E}">
        <p14:creationId xmlns:p14="http://schemas.microsoft.com/office/powerpoint/2010/main" val="208506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Ankeren </a:t>
            </a:r>
            <a:r>
              <a:rPr lang="nl-NL" dirty="0" smtClean="0"/>
              <a:t/>
            </a:r>
            <a:br>
              <a:rPr lang="nl-NL" dirty="0" smtClean="0"/>
            </a:br>
            <a:r>
              <a:rPr lang="nl-NL" dirty="0"/>
              <a:t/>
            </a:r>
            <a:br>
              <a:rPr lang="nl-NL" dirty="0"/>
            </a:br>
            <a:r>
              <a:rPr lang="nl-NL" dirty="0" smtClean="0"/>
              <a:t/>
            </a:r>
            <a:br>
              <a:rPr lang="nl-NL" dirty="0" smtClean="0"/>
            </a:b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94631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Voor anker</a:t>
            </a:r>
            <a:br>
              <a:rPr lang="nl-NL" dirty="0" smtClean="0"/>
            </a:br>
            <a:r>
              <a:rPr lang="nl-NL" dirty="0"/>
              <a:t/>
            </a:r>
            <a:br>
              <a:rPr lang="nl-NL" dirty="0"/>
            </a:br>
            <a:r>
              <a:rPr lang="nl-NL" dirty="0" smtClean="0"/>
              <a:t>Zwarte bol</a:t>
            </a: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653" y="3376278"/>
            <a:ext cx="4530906" cy="2471403"/>
          </a:xfrm>
          <a:prstGeom prst="rect">
            <a:avLst/>
          </a:prstGeom>
        </p:spPr>
      </p:pic>
    </p:spTree>
    <p:extLst>
      <p:ext uri="{BB962C8B-B14F-4D97-AF65-F5344CB8AC3E}">
        <p14:creationId xmlns:p14="http://schemas.microsoft.com/office/powerpoint/2010/main" val="170258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53" y="141628"/>
            <a:ext cx="7315200" cy="3255264"/>
          </a:xfrm>
        </p:spPr>
        <p:txBody>
          <a:bodyPr>
            <a:normAutofit/>
          </a:bodyPr>
          <a:lstStyle/>
          <a:p>
            <a:r>
              <a:rPr lang="nl-NL" sz="2000" dirty="0">
                <a:solidFill>
                  <a:schemeClr val="tx1"/>
                </a:solidFill>
              </a:rPr>
              <a:t>Eerst breng je het schip in de wind (boeg richting de wind keren) ongeveer op de plek waar je wilt ankeren. Als je keuze hebt is het slim om een beschutte plek uit te kiezen: het anker houdt dan beter en het is natuurlijk ook aangenamer toeven. Je brengt het schip tot stilstand en dan kan je het anker laten zakken. Gebruik de vuistregel dat de ankerlijn een lengte moet hebben van </a:t>
            </a:r>
            <a:r>
              <a:rPr lang="nl-NL" sz="2000" b="1" dirty="0">
                <a:solidFill>
                  <a:schemeClr val="tx1"/>
                </a:solidFill>
              </a:rPr>
              <a:t>drie maal </a:t>
            </a:r>
            <a:r>
              <a:rPr lang="nl-NL" sz="2000" dirty="0">
                <a:solidFill>
                  <a:schemeClr val="tx1"/>
                </a:solidFill>
              </a:rPr>
              <a:t>de lokale waterdiepte. De waterdiepte vind je in de </a:t>
            </a:r>
            <a:r>
              <a:rPr lang="nl-NL" sz="2000" dirty="0"/>
              <a:t>waterkaart </a:t>
            </a:r>
          </a:p>
        </p:txBody>
      </p:sp>
      <p:sp>
        <p:nvSpPr>
          <p:cNvPr id="3" name="Ondertitel 2"/>
          <p:cNvSpPr>
            <a:spLocks noGrp="1"/>
          </p:cNvSpPr>
          <p:nvPr>
            <p:ph type="subTitle" idx="1"/>
          </p:nvPr>
        </p:nvSpPr>
        <p:spPr/>
        <p:txBody>
          <a:bodyPr>
            <a:normAutofit/>
          </a:bodyPr>
          <a:lstStyle/>
          <a:p>
            <a:r>
              <a:rPr lang="nl-NL" sz="2000" dirty="0" smtClean="0"/>
              <a:t>Krabben </a:t>
            </a:r>
            <a:endParaRPr lang="nl-NL"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3029" y="3339362"/>
            <a:ext cx="3749039" cy="2524353"/>
          </a:xfrm>
          <a:prstGeom prst="rect">
            <a:avLst/>
          </a:prstGeom>
        </p:spPr>
      </p:pic>
    </p:spTree>
    <p:extLst>
      <p:ext uri="{BB962C8B-B14F-4D97-AF65-F5344CB8AC3E}">
        <p14:creationId xmlns:p14="http://schemas.microsoft.com/office/powerpoint/2010/main" val="205521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Afbeeldingsresultaat voor ankeren"/>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07" y="2926080"/>
            <a:ext cx="8888889" cy="2666667"/>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706" y="1028190"/>
            <a:ext cx="4770014" cy="2919248"/>
          </a:xfrm>
          <a:prstGeom prst="rect">
            <a:avLst/>
          </a:prstGeom>
        </p:spPr>
      </p:pic>
      <p:pic>
        <p:nvPicPr>
          <p:cNvPr id="11" name="Afbeelding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8184" y="1181914"/>
            <a:ext cx="4743450" cy="3305175"/>
          </a:xfrm>
          <a:prstGeom prst="rect">
            <a:avLst/>
          </a:prstGeom>
        </p:spPr>
      </p:pic>
    </p:spTree>
    <p:extLst>
      <p:ext uri="{BB962C8B-B14F-4D97-AF65-F5344CB8AC3E}">
        <p14:creationId xmlns:p14="http://schemas.microsoft.com/office/powerpoint/2010/main" val="158054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ankeren"/>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07" y="1295962"/>
            <a:ext cx="8666662" cy="4579195"/>
          </a:xfrm>
          <a:prstGeom prst="rect">
            <a:avLst/>
          </a:prstGeom>
        </p:spPr>
      </p:pic>
    </p:spTree>
    <p:extLst>
      <p:ext uri="{BB962C8B-B14F-4D97-AF65-F5344CB8AC3E}">
        <p14:creationId xmlns:p14="http://schemas.microsoft.com/office/powerpoint/2010/main" val="57380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Zwarte kegel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261" y="983429"/>
            <a:ext cx="3048425" cy="4601217"/>
          </a:xfrm>
          <a:prstGeom prst="rect">
            <a:avLst/>
          </a:prstGeom>
        </p:spPr>
      </p:pic>
    </p:spTree>
    <p:extLst>
      <p:ext uri="{BB962C8B-B14F-4D97-AF65-F5344CB8AC3E}">
        <p14:creationId xmlns:p14="http://schemas.microsoft.com/office/powerpoint/2010/main" val="154277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beperkt manoeuvreerbaar schip">
            <a:hlinkClick r:id="rId2"/>
          </p:cNvPr>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l-NL" dirty="0" smtClean="0"/>
              <a:t>Beperkt manoeuvreerbaar schip</a:t>
            </a:r>
            <a:br>
              <a:rPr lang="nl-NL" dirty="0" smtClean="0"/>
            </a:br>
            <a:endParaRPr lang="nl-NL" dirty="0"/>
          </a:p>
        </p:txBody>
      </p:sp>
      <p:sp>
        <p:nvSpPr>
          <p:cNvPr id="3" name="Ondertitel 2"/>
          <p:cNvSpPr>
            <a:spLocks noGrp="1"/>
          </p:cNvSpPr>
          <p:nvPr>
            <p:ph type="subTitle" idx="1"/>
          </p:nvPr>
        </p:nvSpPr>
        <p:spPr>
          <a:xfrm>
            <a:off x="787220" y="3494589"/>
            <a:ext cx="7315200" cy="914400"/>
          </a:xfrm>
        </p:spPr>
        <p:txBody>
          <a:bodyPr/>
          <a:lstStyle/>
          <a:p>
            <a:r>
              <a:rPr lang="nl-NL" dirty="0" smtClean="0"/>
              <a:t>Baggeren,</a:t>
            </a:r>
          </a:p>
          <a:p>
            <a:r>
              <a:rPr lang="nl-NL" dirty="0" smtClean="0"/>
              <a:t>Vissers</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676" y="1644925"/>
            <a:ext cx="3258149" cy="3939721"/>
          </a:xfrm>
          <a:prstGeom prst="rect">
            <a:avLst/>
          </a:prstGeom>
        </p:spPr>
      </p:pic>
    </p:spTree>
    <p:extLst>
      <p:ext uri="{BB962C8B-B14F-4D97-AF65-F5344CB8AC3E}">
        <p14:creationId xmlns:p14="http://schemas.microsoft.com/office/powerpoint/2010/main" val="191647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Dichte mist</a:t>
            </a:r>
            <a:br>
              <a:rPr lang="nl-NL" dirty="0" smtClean="0"/>
            </a:br>
            <a:r>
              <a:rPr lang="nl-NL" dirty="0"/>
              <a:t/>
            </a:r>
            <a:br>
              <a:rPr lang="nl-NL" dirty="0"/>
            </a:br>
            <a:r>
              <a:rPr lang="nl-NL" dirty="0" smtClean="0"/>
              <a:t>Attentiesein</a:t>
            </a:r>
            <a:br>
              <a:rPr lang="nl-NL" dirty="0" smtClean="0"/>
            </a:br>
            <a:r>
              <a:rPr lang="nl-NL" dirty="0"/>
              <a:t/>
            </a:r>
            <a:br>
              <a:rPr lang="nl-NL" dirty="0"/>
            </a:br>
            <a:r>
              <a:rPr lang="nl-NL" dirty="0" smtClean="0"/>
              <a:t>Zicht minder dan 1000 meter</a:t>
            </a:r>
            <a:endParaRPr lang="nl-NL" dirty="0"/>
          </a:p>
        </p:txBody>
      </p:sp>
      <p:sp>
        <p:nvSpPr>
          <p:cNvPr id="3" name="Ondertitel 2"/>
          <p:cNvSpPr>
            <a:spLocks noGrp="1"/>
          </p:cNvSpPr>
          <p:nvPr>
            <p:ph type="subTitle" idx="1"/>
          </p:nvPr>
        </p:nvSpPr>
        <p:spPr>
          <a:xfrm>
            <a:off x="242207" y="4696371"/>
            <a:ext cx="8540374" cy="1129663"/>
          </a:xfrm>
        </p:spPr>
        <p:txBody>
          <a:bodyPr>
            <a:normAutofit fontScale="92500" lnSpcReduction="10000"/>
          </a:bodyPr>
          <a:lstStyle/>
          <a:p>
            <a:r>
              <a:rPr lang="nl-NL" dirty="0"/>
              <a:t>De boei bestaat uit een drijflichaam en een </a:t>
            </a:r>
            <a:r>
              <a:rPr lang="nl-NL" dirty="0">
                <a:hlinkClick r:id="rId2" tooltip="Klok (bel)"/>
              </a:rPr>
              <a:t>klokvormige</a:t>
            </a:r>
            <a:r>
              <a:rPr lang="nl-NL" dirty="0"/>
              <a:t> constructie waarvan de onderrand zich in het water bevindt. Boven in de klok bevindt zich een </a:t>
            </a:r>
            <a:r>
              <a:rPr lang="nl-NL" dirty="0">
                <a:hlinkClick r:id="rId3" tooltip="Fluit (muziekinstrument)"/>
              </a:rPr>
              <a:t>fluit</a:t>
            </a:r>
            <a:r>
              <a:rPr lang="nl-NL" dirty="0"/>
              <a:t>. Door de </a:t>
            </a:r>
            <a:r>
              <a:rPr lang="nl-NL" dirty="0">
                <a:hlinkClick r:id="rId4" tooltip="Zeedeining"/>
              </a:rPr>
              <a:t>deining</a:t>
            </a:r>
            <a:r>
              <a:rPr lang="nl-NL" dirty="0"/>
              <a:t> stijgt en daalt het water in de klok, waarbij de lucht door de fluit wordt geperst. </a:t>
            </a: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8327" y="2562354"/>
            <a:ext cx="2526439" cy="2427793"/>
          </a:xfrm>
          <a:prstGeom prst="rect">
            <a:avLst/>
          </a:prstGeom>
        </p:spPr>
      </p:pic>
    </p:spTree>
    <p:extLst>
      <p:ext uri="{BB962C8B-B14F-4D97-AF65-F5344CB8AC3E}">
        <p14:creationId xmlns:p14="http://schemas.microsoft.com/office/powerpoint/2010/main" val="297247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0031" y="1188720"/>
            <a:ext cx="6637238" cy="1771323"/>
          </a:xfrm>
        </p:spPr>
        <p:txBody>
          <a:bodyPr/>
          <a:lstStyle/>
          <a:p>
            <a:r>
              <a:rPr lang="nl-NL" dirty="0" smtClean="0"/>
              <a:t>Reddingsvest </a:t>
            </a: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338" y="3244407"/>
            <a:ext cx="1943114" cy="1943114"/>
          </a:xfrm>
          <a:prstGeom prst="rect">
            <a:avLst/>
          </a:prstGeom>
        </p:spPr>
      </p:pic>
      <p:graphicFrame>
        <p:nvGraphicFramePr>
          <p:cNvPr id="8" name="Tabel 7"/>
          <p:cNvGraphicFramePr>
            <a:graphicFrameLocks noGrp="1"/>
          </p:cNvGraphicFramePr>
          <p:nvPr>
            <p:extLst>
              <p:ext uri="{D42A27DB-BD31-4B8C-83A1-F6EECF244321}">
                <p14:modId xmlns:p14="http://schemas.microsoft.com/office/powerpoint/2010/main" val="3756475214"/>
              </p:ext>
            </p:extLst>
          </p:nvPr>
        </p:nvGraphicFramePr>
        <p:xfrm>
          <a:off x="6792002" y="683770"/>
          <a:ext cx="5376078" cy="5121275"/>
        </p:xfrm>
        <a:graphic>
          <a:graphicData uri="http://schemas.openxmlformats.org/drawingml/2006/table">
            <a:tbl>
              <a:tblPr/>
              <a:tblGrid>
                <a:gridCol w="2688039">
                  <a:extLst>
                    <a:ext uri="{9D8B030D-6E8A-4147-A177-3AD203B41FA5}">
                      <a16:colId xmlns:a16="http://schemas.microsoft.com/office/drawing/2014/main" val="3961172561"/>
                    </a:ext>
                  </a:extLst>
                </a:gridCol>
                <a:gridCol w="2688039">
                  <a:extLst>
                    <a:ext uri="{9D8B030D-6E8A-4147-A177-3AD203B41FA5}">
                      <a16:colId xmlns:a16="http://schemas.microsoft.com/office/drawing/2014/main" val="3828829237"/>
                    </a:ext>
                  </a:extLst>
                </a:gridCol>
              </a:tblGrid>
              <a:tr h="268804">
                <a:tc>
                  <a:txBody>
                    <a:bodyPr/>
                    <a:lstStyle/>
                    <a:p>
                      <a:endParaRPr lang="nl-NL" sz="1300" dirty="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nl-NL" sz="1300"/>
                    </a:p>
                  </a:txBody>
                  <a:tcPr marL="67201" marR="67201" marT="33600" marB="33600">
                    <a:lnL w="952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03191766"/>
                  </a:ext>
                </a:extLst>
              </a:tr>
              <a:tr h="403206">
                <a:tc>
                  <a:txBody>
                    <a:bodyPr/>
                    <a:lstStyle/>
                    <a:p>
                      <a:endParaRPr lang="nl-NL" sz="1300" dirty="0"/>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nl-NL" sz="1300" dirty="0"/>
                    </a:p>
                  </a:txBody>
                  <a:tcPr marL="67201" marR="67201" marT="33600" marB="33600">
                    <a:lnL w="952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693212551"/>
                  </a:ext>
                </a:extLst>
              </a:tr>
              <a:tr h="4449265">
                <a:tc>
                  <a:txBody>
                    <a:bodyPr/>
                    <a:lstStyle/>
                    <a:p>
                      <a:endParaRPr lang="nl-NL" sz="1300">
                        <a:effectLst/>
                      </a:endParaRPr>
                    </a:p>
                  </a:txBody>
                  <a:tcPr marL="7000" marR="7000" marT="7000" marB="7000" anchor="ctr">
                    <a:lnL>
                      <a:noFill/>
                    </a:lnL>
                    <a:lnR>
                      <a:noFill/>
                    </a:lnR>
                    <a:lnT w="9525" cap="flat" cmpd="sng" algn="ctr">
                      <a:solidFill>
                        <a:srgbClr val="000000"/>
                      </a:solidFill>
                      <a:prstDash val="solid"/>
                      <a:round/>
                      <a:headEnd type="none" w="med" len="med"/>
                      <a:tailEnd type="none" w="med" len="med"/>
                    </a:lnT>
                    <a:lnB>
                      <a:noFill/>
                    </a:lnB>
                  </a:tcPr>
                </a:tc>
                <a:tc>
                  <a:txBody>
                    <a:bodyPr/>
                    <a:lstStyle/>
                    <a:p>
                      <a:r>
                        <a:rPr lang="nl-NL" sz="1300" b="1" dirty="0">
                          <a:effectLst/>
                          <a:latin typeface="verdana,arial,helvetica,sans-serif"/>
                          <a:hlinkClick r:id="rId6" action="ppaction://hlinkfile" tooltip="http://www.reddingsvesten.com/page.php/Welke%20categori%25EBn%20zijn%20er?id=10168"/>
                        </a:rPr>
                        <a:t>Reddingsvest 150N - EN396</a:t>
                      </a:r>
                      <a:endParaRPr lang="nl-NL" sz="1300" dirty="0">
                        <a:effectLst/>
                      </a:endParaRPr>
                    </a:p>
                    <a:p>
                      <a:r>
                        <a:rPr lang="nl-NL" sz="1300" dirty="0">
                          <a:effectLst/>
                          <a:latin typeface="Verdana" panose="020B0604030504040204" pitchFamily="34" charset="0"/>
                        </a:rPr>
                        <a:t>Voor zwemmers en niet-zwemmers. Geschikt bij of op open- en kustwater. Met zware, waterdichte kleding beperkt veilig bij bewusteloosheid. Een reddingsvest dat meer drijfvermogen en </a:t>
                      </a:r>
                      <a:r>
                        <a:rPr lang="nl-NL" sz="1300" dirty="0" err="1">
                          <a:effectLst/>
                          <a:latin typeface="Verdana" panose="020B0604030504040204" pitchFamily="34" charset="0"/>
                        </a:rPr>
                        <a:t>geavenceerder</a:t>
                      </a:r>
                      <a:r>
                        <a:rPr lang="nl-NL" sz="1300" dirty="0">
                          <a:effectLst/>
                          <a:latin typeface="Verdana" panose="020B0604030504040204" pitchFamily="34" charset="0"/>
                        </a:rPr>
                        <a:t> is. Voor serieuze jachtvaarders, zwemmers en niet-zwemmers.</a:t>
                      </a:r>
                      <a:endParaRPr lang="nl-NL" sz="1300" dirty="0">
                        <a:effectLst/>
                      </a:endParaRPr>
                    </a:p>
                    <a:p>
                      <a:r>
                        <a:rPr lang="nl-NL" sz="1300" dirty="0">
                          <a:effectLst/>
                          <a:latin typeface="Verdana" panose="020B0604030504040204" pitchFamily="34" charset="0"/>
                        </a:rPr>
                        <a:t>Geschikt voor kinderen en volwassenen bij of op open- en kustwater. Voor zware weersomstandigheden en bij het dragen van bijvoorbeeld lichte regenkleding. De 150N reddingsvesten zijn zo ontworpen dat ze een bewusteloze persoon op de rug draaien, met de luchtwegen vrij van water.</a:t>
                      </a:r>
                      <a:endParaRPr lang="nl-NL" sz="1300" dirty="0">
                        <a:effectLst/>
                      </a:endParaRPr>
                    </a:p>
                  </a:txBody>
                  <a:tcPr marL="7000" marR="7000" marT="7000" marB="7000" anchor="ctr">
                    <a:lnL>
                      <a:noFill/>
                    </a:lnL>
                    <a:lnR>
                      <a:noFill/>
                    </a:lnR>
                    <a:lnB>
                      <a:noFill/>
                    </a:lnB>
                  </a:tcPr>
                </a:tc>
                <a:extLst>
                  <a:ext uri="{0D108BD9-81ED-4DB2-BD59-A6C34878D82A}">
                    <a16:rowId xmlns:a16="http://schemas.microsoft.com/office/drawing/2014/main" val="4114049554"/>
                  </a:ext>
                </a:extLst>
              </a:tr>
            </a:tbl>
          </a:graphicData>
        </a:graphic>
      </p:graphicFrame>
      <p:pic>
        <p:nvPicPr>
          <p:cNvPr id="6146" name="Picture 2" descr="automatic_inflation150.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3293" y="2618410"/>
            <a:ext cx="3038903" cy="295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6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9848" y="1358537"/>
            <a:ext cx="6650302" cy="2312126"/>
          </a:xfrm>
        </p:spPr>
        <p:txBody>
          <a:bodyPr>
            <a:normAutofit fontScale="90000"/>
          </a:bodyPr>
          <a:lstStyle/>
          <a:p>
            <a:r>
              <a:rPr lang="nl-NL" dirty="0" smtClean="0"/>
              <a:t>Inhoud</a:t>
            </a:r>
            <a:br>
              <a:rPr lang="nl-NL" dirty="0" smtClean="0"/>
            </a:br>
            <a:r>
              <a:rPr lang="nl-NL" dirty="0"/>
              <a:t/>
            </a:r>
            <a:br>
              <a:rPr lang="nl-NL" dirty="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2638697" y="2483847"/>
            <a:ext cx="2959785" cy="2862322"/>
          </a:xfrm>
          <a:prstGeom prst="rect">
            <a:avLst/>
          </a:prstGeom>
          <a:noFill/>
        </p:spPr>
        <p:txBody>
          <a:bodyPr wrap="none" rtlCol="0">
            <a:spAutoFit/>
          </a:bodyPr>
          <a:lstStyle/>
          <a:p>
            <a:r>
              <a:rPr lang="nl-NL" dirty="0" smtClean="0"/>
              <a:t>Ankeren</a:t>
            </a:r>
          </a:p>
          <a:p>
            <a:r>
              <a:rPr lang="nl-NL" dirty="0" smtClean="0"/>
              <a:t>Navigatielichten</a:t>
            </a:r>
          </a:p>
          <a:p>
            <a:r>
              <a:rPr lang="nl-NL" dirty="0" smtClean="0"/>
              <a:t>Reddingsvesten</a:t>
            </a:r>
          </a:p>
          <a:p>
            <a:r>
              <a:rPr lang="nl-NL" dirty="0" smtClean="0"/>
              <a:t>Joon MOB licht</a:t>
            </a:r>
          </a:p>
          <a:p>
            <a:r>
              <a:rPr lang="nl-NL" dirty="0" smtClean="0"/>
              <a:t>Radar</a:t>
            </a:r>
          </a:p>
          <a:p>
            <a:r>
              <a:rPr lang="nl-NL" dirty="0" err="1" smtClean="0"/>
              <a:t>Zeereling</a:t>
            </a:r>
            <a:endParaRPr lang="nl-NL" dirty="0" smtClean="0"/>
          </a:p>
          <a:p>
            <a:r>
              <a:rPr lang="nl-NL" dirty="0" smtClean="0"/>
              <a:t>Brandblussers</a:t>
            </a:r>
          </a:p>
          <a:p>
            <a:r>
              <a:rPr lang="nl-NL" dirty="0" smtClean="0"/>
              <a:t>Reddingsvlotnavigatielichten</a:t>
            </a:r>
          </a:p>
          <a:p>
            <a:endParaRPr lang="nl-NL" dirty="0" smtClean="0"/>
          </a:p>
          <a:p>
            <a:endParaRPr lang="nl-NL" dirty="0"/>
          </a:p>
        </p:txBody>
      </p:sp>
    </p:spTree>
    <p:extLst>
      <p:ext uri="{BB962C8B-B14F-4D97-AF65-F5344CB8AC3E}">
        <p14:creationId xmlns:p14="http://schemas.microsoft.com/office/powerpoint/2010/main" val="163782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6" y="1229534"/>
            <a:ext cx="3298644" cy="452903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464" y="1229534"/>
            <a:ext cx="3211286" cy="3211286"/>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9449" y="2847703"/>
            <a:ext cx="3101690" cy="3101690"/>
          </a:xfrm>
          <a:prstGeom prst="rect">
            <a:avLst/>
          </a:prstGeom>
        </p:spPr>
      </p:pic>
    </p:spTree>
    <p:extLst>
      <p:ext uri="{BB962C8B-B14F-4D97-AF65-F5344CB8AC3E}">
        <p14:creationId xmlns:p14="http://schemas.microsoft.com/office/powerpoint/2010/main" val="185329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23" y="944880"/>
            <a:ext cx="4410111" cy="2751909"/>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500" y="944880"/>
            <a:ext cx="2751909" cy="2751909"/>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23" y="3774803"/>
            <a:ext cx="2264954" cy="2264954"/>
          </a:xfrm>
          <a:prstGeom prst="rect">
            <a:avLst/>
          </a:prstGeom>
        </p:spPr>
      </p:pic>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5807" y="944880"/>
            <a:ext cx="2562842" cy="4912796"/>
          </a:xfrm>
          <a:prstGeom prst="rect">
            <a:avLst/>
          </a:prstGeom>
        </p:spPr>
      </p:pic>
      <p:pic>
        <p:nvPicPr>
          <p:cNvPr id="11" name="Afbeelding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3703" y="3774803"/>
            <a:ext cx="4026585" cy="2264954"/>
          </a:xfrm>
          <a:prstGeom prst="rect">
            <a:avLst/>
          </a:prstGeom>
        </p:spPr>
      </p:pic>
      <p:pic>
        <p:nvPicPr>
          <p:cNvPr id="12" name="Afbeelding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9527" y="3774804"/>
            <a:ext cx="2381250" cy="2264954"/>
          </a:xfrm>
          <a:prstGeom prst="rect">
            <a:avLst/>
          </a:prstGeom>
        </p:spPr>
      </p:pic>
    </p:spTree>
    <p:extLst>
      <p:ext uri="{BB962C8B-B14F-4D97-AF65-F5344CB8AC3E}">
        <p14:creationId xmlns:p14="http://schemas.microsoft.com/office/powerpoint/2010/main" val="85463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77592" y="1932476"/>
            <a:ext cx="4590256" cy="2800767"/>
          </a:xfrm>
          <a:prstGeom prst="rect">
            <a:avLst/>
          </a:prstGeom>
        </p:spPr>
        <p:txBody>
          <a:bodyPr wrap="square">
            <a:spAutoFit/>
          </a:bodyPr>
          <a:lstStyle/>
          <a:p>
            <a:r>
              <a:rPr lang="nl-NL" sz="2200" b="1" dirty="0">
                <a:latin typeface="Tahoma" panose="020B0604030504040204" pitchFamily="34" charset="0"/>
                <a:ea typeface="Tahoma" panose="020B0604030504040204" pitchFamily="34" charset="0"/>
                <a:cs typeface="Tahoma" panose="020B0604030504040204" pitchFamily="34" charset="0"/>
              </a:rPr>
              <a:t>Minimale inhoud Basisset :</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smtClean="0">
                <a:latin typeface="Tahoma" panose="020B0604030504040204" pitchFamily="34" charset="0"/>
                <a:ea typeface="Tahoma" panose="020B0604030504040204" pitchFamily="34" charset="0"/>
                <a:cs typeface="Tahoma" panose="020B0604030504040204" pitchFamily="34" charset="0"/>
              </a:rPr>
              <a:t>1 </a:t>
            </a:r>
            <a:r>
              <a:rPr lang="nl-NL" sz="2200" dirty="0">
                <a:latin typeface="Tahoma" panose="020B0604030504040204" pitchFamily="34" charset="0"/>
                <a:ea typeface="Tahoma" panose="020B0604030504040204" pitchFamily="34" charset="0"/>
                <a:cs typeface="Tahoma" panose="020B0604030504040204" pitchFamily="34" charset="0"/>
              </a:rPr>
              <a:t>splinterpincet</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4 steriele gaasjes/</a:t>
            </a:r>
            <a:r>
              <a:rPr lang="nl-NL" sz="2200" dirty="0" err="1">
                <a:latin typeface="Tahoma" panose="020B0604030504040204" pitchFamily="34" charset="0"/>
                <a:ea typeface="Tahoma" panose="020B0604030504040204" pitchFamily="34" charset="0"/>
                <a:cs typeface="Tahoma" panose="020B0604030504040204" pitchFamily="34" charset="0"/>
              </a:rPr>
              <a:t>compressen</a:t>
            </a:r>
            <a:r>
              <a:rPr lang="nl-NL" sz="2200" dirty="0">
                <a:latin typeface="Tahoma" panose="020B0604030504040204" pitchFamily="34" charset="0"/>
                <a:ea typeface="Tahoma" panose="020B0604030504040204" pitchFamily="34" charset="0"/>
                <a:cs typeface="Tahoma" panose="020B0604030504040204" pitchFamily="34" charset="0"/>
              </a:rPr>
              <a:t> van 1 / 16 m2 of 5 x 8 ,5 cm</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schematische EHBO-instructie</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a:t>
            </a:r>
            <a:r>
              <a:rPr lang="nl-NL" sz="2200" dirty="0" err="1">
                <a:latin typeface="Tahoma" panose="020B0604030504040204" pitchFamily="34" charset="0"/>
                <a:ea typeface="Tahoma" panose="020B0604030504040204" pitchFamily="34" charset="0"/>
                <a:cs typeface="Tahoma" panose="020B0604030504040204" pitchFamily="34" charset="0"/>
              </a:rPr>
              <a:t>tekenverwijderset</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verbandschaar</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2 wondsnelverbanden 8 x 10 cm</a:t>
            </a:r>
          </a:p>
        </p:txBody>
      </p:sp>
      <p:sp>
        <p:nvSpPr>
          <p:cNvPr id="3" name="Rechthoek 2"/>
          <p:cNvSpPr/>
          <p:nvPr/>
        </p:nvSpPr>
        <p:spPr>
          <a:xfrm>
            <a:off x="980246" y="1937735"/>
            <a:ext cx="4590256" cy="3477875"/>
          </a:xfrm>
          <a:prstGeom prst="rect">
            <a:avLst/>
          </a:prstGeom>
        </p:spPr>
        <p:txBody>
          <a:bodyPr wrap="square">
            <a:spAutoFit/>
          </a:bodyPr>
          <a:lstStyle/>
          <a:p>
            <a:r>
              <a:rPr lang="nl-NL" sz="2200" b="1" dirty="0">
                <a:latin typeface="Tahoma" panose="020B0604030504040204" pitchFamily="34" charset="0"/>
                <a:ea typeface="Tahoma" panose="020B0604030504040204" pitchFamily="34" charset="0"/>
                <a:cs typeface="Tahoma" panose="020B0604030504040204" pitchFamily="34" charset="0"/>
              </a:rPr>
              <a:t>Minimale inhoud Basisset :</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assortiment wondpleister (minimaal 15 strips)</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driekante doek/driehoeksverband</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ideaalzwachtel, 5 m x 8 cm</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rol kleefpleister, 2- cm</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flesje desinfectans, bij voorkeur 2 wondverzorgingskits</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2 paar handschoenen</a:t>
            </a:r>
            <a:br>
              <a:rPr lang="nl-NL" sz="2200" dirty="0">
                <a:latin typeface="Tahoma" panose="020B0604030504040204" pitchFamily="34" charset="0"/>
                <a:ea typeface="Tahoma" panose="020B0604030504040204" pitchFamily="34" charset="0"/>
                <a:cs typeface="Tahoma" panose="020B0604030504040204" pitchFamily="34" charset="0"/>
              </a:rPr>
            </a:br>
            <a:endParaRPr lang="nl-NL" sz="2200" dirty="0">
              <a:latin typeface="Tahoma" panose="020B0604030504040204" pitchFamily="34" charset="0"/>
              <a:ea typeface="Tahoma" panose="020B0604030504040204" pitchFamily="34" charset="0"/>
              <a:cs typeface="Tahoma" panose="020B0604030504040204" pitchFamily="34" charset="0"/>
            </a:endParaRPr>
          </a:p>
        </p:txBody>
      </p:sp>
      <p:sp>
        <p:nvSpPr>
          <p:cNvPr id="4" name="Titel 1"/>
          <p:cNvSpPr txBox="1">
            <a:spLocks/>
          </p:cNvSpPr>
          <p:nvPr/>
        </p:nvSpPr>
        <p:spPr>
          <a:xfrm>
            <a:off x="1143000" y="746234"/>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Redding / verbandtrommel</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88941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Gas aan boord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276079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08" y="1012645"/>
            <a:ext cx="9757406" cy="4878703"/>
          </a:xfrm>
          <a:prstGeom prst="rect">
            <a:avLst/>
          </a:prstGeom>
        </p:spPr>
      </p:pic>
    </p:spTree>
    <p:extLst>
      <p:ext uri="{BB962C8B-B14F-4D97-AF65-F5344CB8AC3E}">
        <p14:creationId xmlns:p14="http://schemas.microsoft.com/office/powerpoint/2010/main" val="2169048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11" y="994422"/>
            <a:ext cx="8665075" cy="4880736"/>
          </a:xfrm>
          <a:prstGeom prst="rect">
            <a:avLst/>
          </a:prstGeom>
        </p:spPr>
      </p:pic>
    </p:spTree>
    <p:extLst>
      <p:ext uri="{BB962C8B-B14F-4D97-AF65-F5344CB8AC3E}">
        <p14:creationId xmlns:p14="http://schemas.microsoft.com/office/powerpoint/2010/main" val="3636915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69" y="1013162"/>
            <a:ext cx="4798423" cy="3598817"/>
          </a:xfrm>
          <a:prstGeom prst="rect">
            <a:avLst/>
          </a:prstGeom>
        </p:spPr>
      </p:pic>
      <p:sp>
        <p:nvSpPr>
          <p:cNvPr id="9" name="Tekstvak 8"/>
          <p:cNvSpPr txBox="1"/>
          <p:nvPr/>
        </p:nvSpPr>
        <p:spPr>
          <a:xfrm>
            <a:off x="1211852" y="5215314"/>
            <a:ext cx="2969083" cy="369332"/>
          </a:xfrm>
          <a:prstGeom prst="rect">
            <a:avLst/>
          </a:prstGeom>
          <a:noFill/>
        </p:spPr>
        <p:txBody>
          <a:bodyPr wrap="none" rtlCol="0">
            <a:spAutoFit/>
          </a:bodyPr>
          <a:lstStyle/>
          <a:p>
            <a:r>
              <a:rPr lang="nl-NL" dirty="0" smtClean="0"/>
              <a:t>Gasleiding elk jaar vervangen</a:t>
            </a:r>
            <a:endParaRPr lang="nl-NL" dirty="0"/>
          </a:p>
        </p:txBody>
      </p:sp>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1720" y="1014294"/>
            <a:ext cx="3597685" cy="3597685"/>
          </a:xfrm>
          <a:prstGeom prst="rect">
            <a:avLst/>
          </a:prstGeom>
        </p:spPr>
      </p:pic>
    </p:spTree>
    <p:extLst>
      <p:ext uri="{BB962C8B-B14F-4D97-AF65-F5344CB8AC3E}">
        <p14:creationId xmlns:p14="http://schemas.microsoft.com/office/powerpoint/2010/main" val="928193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942" y="919748"/>
            <a:ext cx="4512673" cy="2944519"/>
          </a:xfrm>
          <a:prstGeom prst="rect">
            <a:avLst/>
          </a:prstGeom>
        </p:spPr>
      </p:pic>
      <p:sp>
        <p:nvSpPr>
          <p:cNvPr id="8" name="Rechthoek 7"/>
          <p:cNvSpPr/>
          <p:nvPr/>
        </p:nvSpPr>
        <p:spPr>
          <a:xfrm>
            <a:off x="3113954" y="3702603"/>
            <a:ext cx="6096000" cy="2308324"/>
          </a:xfrm>
          <a:prstGeom prst="rect">
            <a:avLst/>
          </a:prstGeom>
        </p:spPr>
        <p:txBody>
          <a:bodyPr>
            <a:spAutoFit/>
          </a:bodyPr>
          <a:lstStyle/>
          <a:p>
            <a:r>
              <a:rPr lang="nl-NL" dirty="0"/>
              <a:t>Door het plaatsen van een gasmelder wordt u op tijd gewaarschuwd wanneer er aardgas, propaan of butaan vrijkomt in uw woning, bedrijfsruimte, boot, camper of caravan. Gas is giftig en kan bij inademing uw gezondheid schaden of zelfs levensgevaarlijk zijn.  Een juiste plaatsing van het gasalarm is van groot belang. Aardgas stijgt naar boven, terwijl propaan en butaan zwaarder is dan zuurstof en hierdoor laag bij de grond blijft</a:t>
            </a:r>
          </a:p>
        </p:txBody>
      </p:sp>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8893" y="899816"/>
            <a:ext cx="2580070" cy="2117704"/>
          </a:xfrm>
          <a:prstGeom prst="rect">
            <a:avLst/>
          </a:prstGeom>
        </p:spPr>
      </p:pic>
    </p:spTree>
    <p:extLst>
      <p:ext uri="{BB962C8B-B14F-4D97-AF65-F5344CB8AC3E}">
        <p14:creationId xmlns:p14="http://schemas.microsoft.com/office/powerpoint/2010/main" val="1304014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A-brand: brand in vaste stoffen (hout e.d.) te blussen met water of met bluspoedertype A.</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B-Brand: brand van een vloeistof (benzine, olie o.i.d.) blussen met bluspoedertype A of B.</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C-Brand: brand welke onderhouden wordt door gasverbranding (alle brandbare gassen zoals aardgas, butaangas of propaangas) blussen met bluspoedertype A en B.</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D-Brand: brand in metalen (aluminium, kalium en natrium) blussen met bluspoedertype A of B.</a:t>
            </a:r>
          </a:p>
          <a:p>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itel 1"/>
          <p:cNvSpPr>
            <a:spLocks noGrp="1"/>
          </p:cNvSpPr>
          <p:nvPr>
            <p:ph type="title"/>
          </p:nvPr>
        </p:nvSpPr>
        <p:spPr/>
        <p:txBody>
          <a:bodyPr/>
          <a:lstStyle/>
          <a:p>
            <a:r>
              <a:rPr lang="nl-NL" dirty="0" smtClean="0"/>
              <a:t>Brand en blussers</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693341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Brand en blussers</a:t>
            </a:r>
            <a:endParaRPr lang="nl-NL" dirty="0"/>
          </a:p>
        </p:txBody>
      </p:sp>
      <p:sp>
        <p:nvSpPr>
          <p:cNvPr id="3" name="Tijdelijke aanduiding voor inhoud 2"/>
          <p:cNvSpPr>
            <a:spLocks noGrp="1"/>
          </p:cNvSpPr>
          <p:nvPr>
            <p:ph idx="1"/>
          </p:nvPr>
        </p:nvSpPr>
        <p:spPr/>
        <p:txBody>
          <a:bodyPr/>
          <a:lstStyle/>
          <a:p>
            <a:pPr marL="45720" indent="0">
              <a:buNone/>
            </a:pP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Brandblussers moeten een rijks keurmerk dragen en type goedgekeurd zijn en dienen elke 2 jaar door een deskundige nagekeken te worden.</a:t>
            </a:r>
          </a:p>
          <a:p>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4849" y="3842145"/>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9004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9848" y="1298447"/>
            <a:ext cx="7315200" cy="4174889"/>
          </a:xfrm>
        </p:spPr>
        <p:txBody>
          <a:bodyPr>
            <a:normAutofit fontScale="90000"/>
          </a:bodyPr>
          <a:lstStyle/>
          <a:p>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smtClean="0">
                <a:solidFill>
                  <a:schemeClr val="tx1"/>
                </a:solidFill>
              </a:rPr>
              <a:t>Marifoon</a:t>
            </a:r>
            <a:r>
              <a:rPr lang="nl-NL" dirty="0" smtClean="0"/>
              <a:t/>
            </a:r>
            <a:br>
              <a:rPr lang="nl-NL" dirty="0" smtClean="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9841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879" y="1803223"/>
            <a:ext cx="844893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Brand en blussers; Branddriehoek</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982384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57462" y="1901386"/>
            <a:ext cx="6624736" cy="3139321"/>
          </a:xfrm>
          <a:prstGeom prst="rect">
            <a:avLst/>
          </a:prstGeom>
        </p:spPr>
        <p:txBody>
          <a:bodyPr wrap="square">
            <a:spAutoFit/>
          </a:bodyPr>
          <a:lstStyle/>
          <a:p>
            <a:r>
              <a:rPr lang="nl-NL" sz="2200" b="1" dirty="0">
                <a:latin typeface="Tahoma" panose="020B0604030504040204" pitchFamily="34" charset="0"/>
                <a:ea typeface="Tahoma" panose="020B0604030504040204" pitchFamily="34" charset="0"/>
                <a:cs typeface="Tahoma" panose="020B0604030504040204" pitchFamily="34" charset="0"/>
              </a:rPr>
              <a:t>Brand</a:t>
            </a:r>
            <a:endParaRPr lang="nl-NL" sz="2200" dirty="0">
              <a:latin typeface="Tahoma" panose="020B0604030504040204" pitchFamily="34" charset="0"/>
              <a:ea typeface="Tahoma" panose="020B0604030504040204" pitchFamily="34" charset="0"/>
              <a:cs typeface="Tahoma" panose="020B0604030504040204" pitchFamily="34" charset="0"/>
            </a:endParaRPr>
          </a:p>
          <a:p>
            <a:r>
              <a:rPr lang="nl-NL" sz="2200" dirty="0">
                <a:latin typeface="Tahoma" panose="020B0604030504040204" pitchFamily="34" charset="0"/>
                <a:ea typeface="Tahoma" panose="020B0604030504040204" pitchFamily="34" charset="0"/>
                <a:cs typeface="Tahoma" panose="020B0604030504040204" pitchFamily="34" charset="0"/>
              </a:rPr>
              <a:t>Voorkomen is beter dan blussen.</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Elke brand, ook de kleinste, direct energiek met alle beschikbare middelen bestrijden.</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Zuurstoftoevoer afsluiten.</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Brandstoftoevoer afsluiten.</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Let altijd op de bereikbaarheid van de brandblusmiddelen.</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Nooit met water blussen op een vloeistofbrand!</a:t>
            </a:r>
          </a:p>
        </p:txBody>
      </p:sp>
      <p:sp>
        <p:nvSpPr>
          <p:cNvPr id="3" name="Titel 1"/>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Brand en blussers</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308297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smtClean="0"/>
              <a:t>Zeereling</a:t>
            </a:r>
            <a:r>
              <a:rPr lang="nl-NL" dirty="0" smtClean="0"/>
              <a:t>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313921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3600" dirty="0" smtClean="0"/>
              <a:t>Preekstoel</a:t>
            </a:r>
            <a:br>
              <a:rPr lang="nl-NL" sz="3600" dirty="0" smtClean="0"/>
            </a:br>
            <a:r>
              <a:rPr lang="nl-NL" sz="3600" dirty="0"/>
              <a:t/>
            </a:r>
            <a:br>
              <a:rPr lang="nl-NL" sz="3600" dirty="0"/>
            </a:br>
            <a:r>
              <a:rPr lang="nl-NL" sz="3600" dirty="0" smtClean="0"/>
              <a:t>Hekstoel</a:t>
            </a:r>
            <a:br>
              <a:rPr lang="nl-NL" sz="3600" dirty="0" smtClean="0"/>
            </a:br>
            <a:r>
              <a:rPr lang="nl-NL" sz="3600" dirty="0"/>
              <a:t/>
            </a:r>
            <a:br>
              <a:rPr lang="nl-NL" sz="3600" dirty="0"/>
            </a:br>
            <a:r>
              <a:rPr lang="nl-NL" sz="3600" dirty="0" smtClean="0"/>
              <a:t>Scepters</a:t>
            </a:r>
            <a:br>
              <a:rPr lang="nl-NL" sz="3600" dirty="0" smtClean="0"/>
            </a:br>
            <a:r>
              <a:rPr lang="nl-NL" sz="3600" dirty="0" smtClean="0"/>
              <a:t/>
            </a:r>
            <a:br>
              <a:rPr lang="nl-NL" sz="3600" dirty="0" smtClean="0"/>
            </a:br>
            <a:r>
              <a:rPr lang="nl-NL" sz="3600" dirty="0" err="1" smtClean="0"/>
              <a:t>Zeereling</a:t>
            </a:r>
            <a:r>
              <a:rPr lang="nl-NL" sz="3600" dirty="0" smtClean="0"/>
              <a:t> Min. 60 cm</a:t>
            </a:r>
            <a:endParaRPr lang="nl-NL" sz="3600"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920" y="929359"/>
            <a:ext cx="6736080" cy="4705350"/>
          </a:xfrm>
          <a:prstGeom prst="rect">
            <a:avLst/>
          </a:prstGeom>
        </p:spPr>
      </p:pic>
    </p:spTree>
    <p:extLst>
      <p:ext uri="{BB962C8B-B14F-4D97-AF65-F5344CB8AC3E}">
        <p14:creationId xmlns:p14="http://schemas.microsoft.com/office/powerpoint/2010/main" val="3092904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Radar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805758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8482" y="2403400"/>
            <a:ext cx="7315200" cy="3255264"/>
          </a:xfrm>
        </p:spPr>
        <p:txBody>
          <a:bodyPr>
            <a:normAutofit/>
          </a:bodyPr>
          <a:lstStyle/>
          <a:p>
            <a:r>
              <a:rPr lang="nl-NL" sz="2000" dirty="0"/>
              <a:t>Een radar zendt via een antenne radiogolven (</a:t>
            </a:r>
            <a:r>
              <a:rPr lang="nl-NL" sz="2000" dirty="0">
                <a:hlinkClick r:id="rId2" tooltip="Elektromagnetische straling"/>
              </a:rPr>
              <a:t>elektromagnetische straling</a:t>
            </a:r>
            <a:r>
              <a:rPr lang="nl-NL" sz="2000" dirty="0"/>
              <a:t>) uit en ontvangt de door de objecten </a:t>
            </a:r>
            <a:r>
              <a:rPr lang="nl-NL" sz="2000" dirty="0">
                <a:hlinkClick r:id="rId3" tooltip="Reflectie (straling)"/>
              </a:rPr>
              <a:t>gereflecteerde</a:t>
            </a:r>
            <a:r>
              <a:rPr lang="nl-NL" sz="2000" dirty="0"/>
              <a:t> radiostraling (hierna te noemen: echo) weer via een </a:t>
            </a:r>
            <a:r>
              <a:rPr lang="nl-NL" sz="2000" dirty="0">
                <a:hlinkClick r:id="rId4" tooltip="Antenne (straling)"/>
              </a:rPr>
              <a:t>antenne</a:t>
            </a:r>
            <a:r>
              <a:rPr lang="nl-NL" sz="2000" dirty="0"/>
              <a:t>. Uit de ontvangen echo kan een aantal gegevens van het object bepaald worden ten opzichte van die radar, zoals richting, afstand, hoogte en snelheid</a:t>
            </a:r>
            <a:endParaRPr lang="nl-NL" sz="2000" dirty="0"/>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8288" y="953588"/>
            <a:ext cx="3450009" cy="3450009"/>
          </a:xfrm>
          <a:prstGeom prst="rect">
            <a:avLst/>
          </a:prstGeom>
        </p:spPr>
      </p:pic>
    </p:spTree>
    <p:extLst>
      <p:ext uri="{BB962C8B-B14F-4D97-AF65-F5344CB8AC3E}">
        <p14:creationId xmlns:p14="http://schemas.microsoft.com/office/powerpoint/2010/main" val="832431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227" y="960120"/>
            <a:ext cx="3083017" cy="4624526"/>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2865" y="960120"/>
            <a:ext cx="6177802" cy="4624526"/>
          </a:xfrm>
          <a:prstGeom prst="rect">
            <a:avLst/>
          </a:prstGeom>
        </p:spPr>
      </p:pic>
    </p:spTree>
    <p:extLst>
      <p:ext uri="{BB962C8B-B14F-4D97-AF65-F5344CB8AC3E}">
        <p14:creationId xmlns:p14="http://schemas.microsoft.com/office/powerpoint/2010/main" val="3134957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522" y="870847"/>
            <a:ext cx="3755812" cy="5033563"/>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662" y="1071158"/>
            <a:ext cx="2114550" cy="2162175"/>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6655" y="1071158"/>
            <a:ext cx="2162175" cy="2162175"/>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662" y="4068700"/>
            <a:ext cx="7086056" cy="1968349"/>
          </a:xfrm>
          <a:prstGeom prst="rect">
            <a:avLst/>
          </a:prstGeom>
        </p:spPr>
      </p:pic>
    </p:spTree>
    <p:extLst>
      <p:ext uri="{BB962C8B-B14F-4D97-AF65-F5344CB8AC3E}">
        <p14:creationId xmlns:p14="http://schemas.microsoft.com/office/powerpoint/2010/main" val="3486015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819529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NAVIGATIE</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39188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213" y="1985498"/>
            <a:ext cx="6667500" cy="316230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358" y="1985498"/>
            <a:ext cx="2544408" cy="3162300"/>
          </a:xfrm>
          <a:prstGeom prst="rect">
            <a:avLst/>
          </a:prstGeom>
        </p:spPr>
      </p:pic>
    </p:spTree>
    <p:extLst>
      <p:ext uri="{BB962C8B-B14F-4D97-AF65-F5344CB8AC3E}">
        <p14:creationId xmlns:p14="http://schemas.microsoft.com/office/powerpoint/2010/main" val="3843648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94" y="1037716"/>
            <a:ext cx="7680621" cy="4546930"/>
          </a:xfrm>
          <a:prstGeom prst="rect">
            <a:avLst/>
          </a:prstGeom>
        </p:spPr>
      </p:pic>
    </p:spTree>
    <p:extLst>
      <p:ext uri="{BB962C8B-B14F-4D97-AF65-F5344CB8AC3E}">
        <p14:creationId xmlns:p14="http://schemas.microsoft.com/office/powerpoint/2010/main" val="1470466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rotWithShape="1">
          <a:blip r:embed="rId5">
            <a:extLst>
              <a:ext uri="{28A0092B-C50C-407E-A947-70E740481C1C}">
                <a14:useLocalDpi xmlns:a14="http://schemas.microsoft.com/office/drawing/2010/main" val="0"/>
              </a:ext>
            </a:extLst>
          </a:blip>
          <a:srcRect t="30992"/>
          <a:stretch/>
        </p:blipFill>
        <p:spPr>
          <a:xfrm>
            <a:off x="1691789" y="163810"/>
            <a:ext cx="6131651" cy="6001859"/>
          </a:xfrm>
          <a:prstGeom prst="rect">
            <a:avLst/>
          </a:prstGeom>
        </p:spPr>
      </p:pic>
    </p:spTree>
    <p:extLst>
      <p:ext uri="{BB962C8B-B14F-4D97-AF65-F5344CB8AC3E}">
        <p14:creationId xmlns:p14="http://schemas.microsoft.com/office/powerpoint/2010/main" val="2817333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Lichten en dagmerken</a:t>
            </a:r>
            <a:endParaRPr lang="nl-NL" dirty="0"/>
          </a:p>
        </p:txBody>
      </p:sp>
      <p:sp>
        <p:nvSpPr>
          <p:cNvPr id="3" name="Tijdelijke aanduiding voor inhoud 2"/>
          <p:cNvSpPr>
            <a:spLocks noGrp="1"/>
          </p:cNvSpPr>
          <p:nvPr>
            <p:ph idx="1"/>
          </p:nvPr>
        </p:nvSpPr>
        <p:spPr/>
        <p:txBody>
          <a:bodyPr/>
          <a:lstStyle/>
          <a:p>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SB Boordlichten</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groen helder licht aan stuurboord;</a:t>
            </a:r>
          </a:p>
          <a:p>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BB Boordlicht</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rood, helder licht aan bakboord;</a:t>
            </a:r>
          </a:p>
          <a:p>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Heklicht:</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wit licht achterop het schip</a:t>
            </a:r>
          </a:p>
          <a:p>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Toplicht</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wit, krachtig licht aan de mast;</a:t>
            </a:r>
          </a:p>
          <a:p>
            <a:r>
              <a:rPr lang="nl-NL"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Rondomschijnend</a:t>
            </a:r>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 licht</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licht dat van alle kanten te zien is</a:t>
            </a:r>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593903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607163" y="419463"/>
            <a:ext cx="5121275" cy="51212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462" y="3424428"/>
            <a:ext cx="4381500" cy="314325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580223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Lichten</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546" y="923407"/>
            <a:ext cx="8253833" cy="450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631422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979" y="1551037"/>
            <a:ext cx="9144000" cy="49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086956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971" y="1482096"/>
            <a:ext cx="897699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186479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1558156"/>
            <a:ext cx="9009916" cy="49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756918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1618728"/>
            <a:ext cx="8880987" cy="484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525278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5717" y="274320"/>
            <a:ext cx="6735093" cy="836023"/>
          </a:xfrm>
        </p:spPr>
        <p:txBody>
          <a:bodyPr/>
          <a:lstStyle/>
          <a:p>
            <a:r>
              <a:rPr lang="nl-NL" dirty="0" smtClean="0">
                <a:solidFill>
                  <a:schemeClr val="tx1"/>
                </a:solidFill>
              </a:rPr>
              <a:t>Onmanoeuvreerbaar v/s verlichting</a:t>
            </a:r>
            <a:endParaRPr lang="nl-NL" dirty="0">
              <a:solidFill>
                <a:schemeClr val="tx1"/>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5" y="1567543"/>
            <a:ext cx="6615349" cy="360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90097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Kanaal 16</a:t>
            </a:r>
            <a:br>
              <a:rPr lang="nl-NL" dirty="0" smtClean="0"/>
            </a:br>
            <a:r>
              <a:rPr lang="nl-NL" dirty="0" smtClean="0"/>
              <a:t>kanaal 10</a:t>
            </a:r>
            <a:br>
              <a:rPr lang="nl-NL" dirty="0" smtClean="0"/>
            </a:br>
            <a:r>
              <a:rPr lang="nl-NL" dirty="0" smtClean="0"/>
              <a:t>kanaal 1</a:t>
            </a:r>
            <a:br>
              <a:rPr lang="nl-NL" dirty="0" smtClean="0"/>
            </a:br>
            <a:r>
              <a:rPr lang="nl-NL" dirty="0" smtClean="0"/>
              <a:t>kanaal 77</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448" y="1743617"/>
            <a:ext cx="4128208" cy="2658566"/>
          </a:xfrm>
          <a:prstGeom prst="rect">
            <a:avLst/>
          </a:prstGeom>
        </p:spPr>
      </p:pic>
    </p:spTree>
    <p:extLst>
      <p:ext uri="{BB962C8B-B14F-4D97-AF65-F5344CB8AC3E}">
        <p14:creationId xmlns:p14="http://schemas.microsoft.com/office/powerpoint/2010/main" val="4109687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6732" y="-587828"/>
            <a:ext cx="7700021" cy="2468879"/>
          </a:xfrm>
        </p:spPr>
        <p:txBody>
          <a:bodyPr/>
          <a:lstStyle/>
          <a:p>
            <a:r>
              <a:rPr lang="nl-NL" dirty="0" smtClean="0">
                <a:solidFill>
                  <a:schemeClr val="tx1"/>
                </a:solidFill>
              </a:rPr>
              <a:t>Beperkt manoeuvreerbaar v/s verlichting</a:t>
            </a:r>
            <a:endParaRPr lang="nl-NL" dirty="0">
              <a:solidFill>
                <a:schemeClr val="tx1"/>
              </a:solidFill>
            </a:endParaRP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8153" y="1698171"/>
            <a:ext cx="7588372" cy="534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462179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492" y="1596849"/>
            <a:ext cx="7473216" cy="460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97725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2770" y="392317"/>
            <a:ext cx="6578955" cy="826889"/>
          </a:xfrm>
        </p:spPr>
        <p:txBody>
          <a:bodyPr/>
          <a:lstStyle/>
          <a:p>
            <a:r>
              <a:rPr lang="nl-NL" dirty="0" smtClean="0">
                <a:solidFill>
                  <a:schemeClr val="tx1"/>
                </a:solidFill>
              </a:rPr>
              <a:t>Overdag zonder verlichting</a:t>
            </a:r>
            <a:endParaRPr lang="nl-NL" dirty="0">
              <a:solidFill>
                <a:schemeClr val="tx1"/>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911" y="1480463"/>
            <a:ext cx="8085814" cy="44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1456883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36212"/>
            <a:ext cx="9171594" cy="500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700046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8183"/>
            <a:ext cx="9144000" cy="49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862612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04" y="1502978"/>
            <a:ext cx="6818421" cy="531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11769" y="548337"/>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 gekoppelde schepen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581368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803" y="1600838"/>
            <a:ext cx="8952995" cy="488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383021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666" y="1532370"/>
            <a:ext cx="9081417" cy="495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048278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267" y="1926213"/>
            <a:ext cx="8165182" cy="445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269541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490" y="1805229"/>
            <a:ext cx="858095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421608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Rechthoek 4"/>
          <p:cNvSpPr/>
          <p:nvPr/>
        </p:nvSpPr>
        <p:spPr>
          <a:xfrm>
            <a:off x="1764356" y="889178"/>
            <a:ext cx="5926183" cy="4985980"/>
          </a:xfrm>
          <a:prstGeom prst="rect">
            <a:avLst/>
          </a:prstGeom>
        </p:spPr>
        <p:txBody>
          <a:bodyPr wrap="square">
            <a:spAutoFit/>
          </a:bodyPr>
          <a:lstStyle/>
          <a:p>
            <a:r>
              <a:rPr lang="nl-NL" sz="1200" b="1" dirty="0"/>
              <a:t>Marifoonfrequenties</a:t>
            </a:r>
          </a:p>
          <a:p>
            <a:r>
              <a:rPr lang="nl-NL" sz="1200" dirty="0"/>
              <a:t>156.0000 KNRM (kanaal 00)</a:t>
            </a:r>
            <a:br>
              <a:rPr lang="nl-NL" sz="1200" dirty="0"/>
            </a:br>
            <a:r>
              <a:rPr lang="nl-NL" sz="1200" dirty="0"/>
              <a:t>156.0500 Meldpost </a:t>
            </a:r>
            <a:r>
              <a:rPr lang="nl-NL" sz="1200" dirty="0" err="1"/>
              <a:t>IJselmeer</a:t>
            </a:r>
            <a:r>
              <a:rPr lang="nl-NL" sz="1200" dirty="0"/>
              <a:t> (kanaal 01)</a:t>
            </a:r>
            <a:br>
              <a:rPr lang="nl-NL" sz="1200" dirty="0"/>
            </a:br>
            <a:r>
              <a:rPr lang="nl-NL" sz="1200" dirty="0"/>
              <a:t>156.1000 Verkeerscentrale </a:t>
            </a:r>
            <a:r>
              <a:rPr lang="nl-NL" sz="1200" dirty="0" err="1"/>
              <a:t>Brandaris</a:t>
            </a:r>
            <a:r>
              <a:rPr lang="nl-NL" sz="1200" dirty="0"/>
              <a:t> (kanaal 02)</a:t>
            </a:r>
            <a:br>
              <a:rPr lang="nl-NL" sz="1200" dirty="0"/>
            </a:br>
            <a:r>
              <a:rPr lang="nl-NL" sz="1200" dirty="0"/>
              <a:t>156.1500 Wedstrijdbegeleiding (kanaal 03)</a:t>
            </a:r>
            <a:br>
              <a:rPr lang="nl-NL" sz="1200" dirty="0"/>
            </a:br>
            <a:r>
              <a:rPr lang="nl-NL" sz="1200" dirty="0"/>
              <a:t>156.2000 Meldpost Waddenzee (kanaal 04)</a:t>
            </a:r>
            <a:br>
              <a:rPr lang="nl-NL" sz="1200" dirty="0"/>
            </a:br>
            <a:r>
              <a:rPr lang="nl-NL" sz="1200" dirty="0"/>
              <a:t>156.2500 Verkeerscentrale Schiermonnikoog (kanaal 05)</a:t>
            </a:r>
            <a:br>
              <a:rPr lang="nl-NL" sz="1200" dirty="0"/>
            </a:br>
            <a:r>
              <a:rPr lang="nl-NL" sz="1200" dirty="0"/>
              <a:t>156.3000 Sleepboten (kanaal 06)</a:t>
            </a:r>
            <a:br>
              <a:rPr lang="nl-NL" sz="1200" dirty="0"/>
            </a:br>
            <a:r>
              <a:rPr lang="nl-NL" sz="1200" dirty="0"/>
              <a:t>156.3500 VC IJmuiden (kanaal 07)</a:t>
            </a:r>
            <a:br>
              <a:rPr lang="nl-NL" sz="1200" dirty="0"/>
            </a:br>
            <a:r>
              <a:rPr lang="nl-NL" sz="1200" dirty="0"/>
              <a:t>156.3750 KNRM &amp; SAR (kanaal 67)</a:t>
            </a:r>
            <a:br>
              <a:rPr lang="nl-NL" sz="1200" dirty="0"/>
            </a:br>
            <a:r>
              <a:rPr lang="nl-NL" sz="1200" dirty="0"/>
              <a:t>156.4000 Sleepboten (kanaal 08)</a:t>
            </a:r>
            <a:br>
              <a:rPr lang="nl-NL" sz="1200" dirty="0"/>
            </a:br>
            <a:r>
              <a:rPr lang="nl-NL" sz="1200" dirty="0"/>
              <a:t>156.4500 Havendienst Vlieland (kanaal 09)</a:t>
            </a:r>
            <a:br>
              <a:rPr lang="nl-NL" sz="1200" dirty="0"/>
            </a:br>
            <a:r>
              <a:rPr lang="nl-NL" sz="1200" dirty="0"/>
              <a:t>156.4750 Havendienst IJmuiden (kanaal 69)</a:t>
            </a:r>
            <a:br>
              <a:rPr lang="nl-NL" sz="1200" dirty="0"/>
            </a:br>
            <a:r>
              <a:rPr lang="nl-NL" sz="1200" dirty="0"/>
              <a:t>156.5000 Communicatie Waddenzee (kanaal 10)</a:t>
            </a:r>
            <a:br>
              <a:rPr lang="nl-NL" sz="1200" dirty="0"/>
            </a:br>
            <a:r>
              <a:rPr lang="nl-NL" sz="1200" dirty="0"/>
              <a:t>156.5250 DSC-kanaal (kanaal 70)</a:t>
            </a:r>
            <a:br>
              <a:rPr lang="nl-NL" sz="1200" dirty="0"/>
            </a:br>
            <a:r>
              <a:rPr lang="nl-NL" sz="1200" dirty="0"/>
              <a:t>156.5500 Havendienst Harlingen (kanaal 11)</a:t>
            </a:r>
            <a:br>
              <a:rPr lang="nl-NL" sz="1200" dirty="0"/>
            </a:br>
            <a:r>
              <a:rPr lang="nl-NL" sz="1200" dirty="0"/>
              <a:t>156.6000 Havendienst Vlieland &amp; Terschelling (kanaal 12)</a:t>
            </a:r>
            <a:br>
              <a:rPr lang="nl-NL" sz="1200" dirty="0"/>
            </a:br>
            <a:r>
              <a:rPr lang="nl-NL" sz="1200" dirty="0"/>
              <a:t>156.6250 </a:t>
            </a:r>
            <a:r>
              <a:rPr lang="nl-NL" sz="1200" dirty="0" err="1"/>
              <a:t>Intraship</a:t>
            </a:r>
            <a:r>
              <a:rPr lang="nl-NL" sz="1200" dirty="0"/>
              <a:t> (kanaal 72)</a:t>
            </a:r>
            <a:br>
              <a:rPr lang="nl-NL" sz="1200" dirty="0"/>
            </a:br>
            <a:r>
              <a:rPr lang="nl-NL" sz="1200" dirty="0"/>
              <a:t>156.6500 Communicatie pleziervaart (kanaal 13)</a:t>
            </a:r>
            <a:br>
              <a:rPr lang="nl-NL" sz="1200" dirty="0"/>
            </a:br>
            <a:r>
              <a:rPr lang="nl-NL" sz="1200" dirty="0"/>
              <a:t>156.6750 Nederlandse Kustwacht (kanaal 73)</a:t>
            </a:r>
            <a:br>
              <a:rPr lang="nl-NL" sz="1200" dirty="0"/>
            </a:br>
            <a:r>
              <a:rPr lang="nl-NL" sz="1200" dirty="0"/>
              <a:t>156.7000 Havendienst Den Helder (kanaal 14)</a:t>
            </a:r>
            <a:br>
              <a:rPr lang="nl-NL" sz="1200" dirty="0"/>
            </a:br>
            <a:r>
              <a:rPr lang="nl-NL" sz="1200" dirty="0"/>
              <a:t>156.7500 </a:t>
            </a:r>
            <a:r>
              <a:rPr lang="nl-NL" sz="1200" dirty="0" err="1"/>
              <a:t>Intraship</a:t>
            </a:r>
            <a:r>
              <a:rPr lang="nl-NL" sz="1200" dirty="0"/>
              <a:t> en baggerschepen (kanaal 15)</a:t>
            </a:r>
            <a:br>
              <a:rPr lang="nl-NL" sz="1200" dirty="0"/>
            </a:br>
            <a:r>
              <a:rPr lang="nl-NL" sz="1200" dirty="0"/>
              <a:t>156.8000 Nederlandse Kustwacht (kanaal 16)</a:t>
            </a:r>
            <a:br>
              <a:rPr lang="nl-NL" sz="1200" dirty="0"/>
            </a:br>
            <a:r>
              <a:rPr lang="nl-NL" sz="1200" dirty="0"/>
              <a:t>156.8500 Intraschip (kanaal 17)</a:t>
            </a:r>
            <a:br>
              <a:rPr lang="nl-NL" sz="1200" dirty="0"/>
            </a:br>
            <a:r>
              <a:rPr lang="nl-NL" sz="1200" dirty="0"/>
              <a:t>156.8750 Communicatie scheepvaart onderling (kanaal 77)</a:t>
            </a:r>
            <a:br>
              <a:rPr lang="nl-NL" sz="1200" dirty="0"/>
            </a:br>
            <a:endParaRPr lang="nl-NL" dirty="0">
              <a:effectLst/>
            </a:endParaRPr>
          </a:p>
        </p:txBody>
      </p:sp>
    </p:spTree>
    <p:extLst>
      <p:ext uri="{BB962C8B-B14F-4D97-AF65-F5344CB8AC3E}">
        <p14:creationId xmlns:p14="http://schemas.microsoft.com/office/powerpoint/2010/main" val="2320158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6462" y="621445"/>
            <a:ext cx="5651492" cy="485325"/>
          </a:xfrm>
        </p:spPr>
        <p:txBody>
          <a:bodyPr>
            <a:normAutofit fontScale="90000"/>
          </a:bodyPr>
          <a:lstStyle/>
          <a:p>
            <a:r>
              <a:rPr lang="nl-NL" dirty="0" smtClean="0">
                <a:solidFill>
                  <a:schemeClr val="tx1"/>
                </a:solidFill>
              </a:rPr>
              <a:t>Duwstellen en verlichting</a:t>
            </a:r>
            <a:endParaRPr lang="nl-NL" dirty="0">
              <a:solidFill>
                <a:schemeClr val="tx1"/>
              </a:solidFill>
            </a:endParaRPr>
          </a:p>
        </p:txBody>
      </p:sp>
      <p:sp>
        <p:nvSpPr>
          <p:cNvPr id="3" name="Tijdelijke aanduiding voor inhoud 2"/>
          <p:cNvSpPr>
            <a:spLocks noGrp="1"/>
          </p:cNvSpPr>
          <p:nvPr>
            <p:ph idx="1"/>
          </p:nvPr>
        </p:nvSpPr>
        <p:spPr/>
        <p:txBody>
          <a:bodyPr/>
          <a:lstStyle/>
          <a:p>
            <a:endParaRPr lang="nl-N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609162"/>
            <a:ext cx="8661878" cy="472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963655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539" y="1636623"/>
            <a:ext cx="8928992" cy="48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414805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77" y="1636528"/>
            <a:ext cx="8925907" cy="486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957587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068" y="1540025"/>
            <a:ext cx="9177426" cy="50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040983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3217" y="1"/>
            <a:ext cx="4776280" cy="1129164"/>
          </a:xfrm>
        </p:spPr>
        <p:txBody>
          <a:bodyPr/>
          <a:lstStyle/>
          <a:p>
            <a:r>
              <a:rPr lang="nl-NL" dirty="0">
                <a:solidFill>
                  <a:schemeClr val="tx1"/>
                </a:solidFill>
              </a:rPr>
              <a:t>B</a:t>
            </a:r>
            <a:r>
              <a:rPr lang="nl-NL" dirty="0" smtClean="0">
                <a:solidFill>
                  <a:schemeClr val="tx1"/>
                </a:solidFill>
              </a:rPr>
              <a:t>aggerschip</a:t>
            </a:r>
            <a:endParaRPr lang="nl-NL" dirty="0">
              <a:solidFill>
                <a:schemeClr val="tx1"/>
              </a:solidFill>
            </a:endParaRPr>
          </a:p>
        </p:txBody>
      </p:sp>
      <p:sp>
        <p:nvSpPr>
          <p:cNvPr id="3" name="Tijdelijke aanduiding voor inhoud 2"/>
          <p:cNvSpPr>
            <a:spLocks noGrp="1"/>
          </p:cNvSpPr>
          <p:nvPr>
            <p:ph idx="1"/>
          </p:nvPr>
        </p:nvSpPr>
        <p:spPr/>
        <p:txBody>
          <a:bodyPr/>
          <a:lstStyle/>
          <a:p>
            <a:endParaRPr lang="nl-NL"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483" y="1790131"/>
            <a:ext cx="8901904" cy="485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872299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98" y="1510122"/>
            <a:ext cx="9192513" cy="501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455662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42" y="1586075"/>
            <a:ext cx="9171595" cy="500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64021" y="861845"/>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Verlichting</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991858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919" y="1123838"/>
            <a:ext cx="2764601" cy="1540986"/>
          </a:xfrm>
        </p:spPr>
        <p:txBody>
          <a:bodyPr/>
          <a:lstStyle/>
          <a:p>
            <a:r>
              <a:rPr lang="nl-NL" dirty="0" smtClean="0"/>
              <a:t>Een schip voor anker</a:t>
            </a:r>
            <a:endParaRPr lang="nl-NL" dirty="0"/>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548" y="2153717"/>
            <a:ext cx="8229600" cy="448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828203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55740"/>
            <a:ext cx="9144000" cy="49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506021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Vissende </a:t>
            </a:r>
            <a:r>
              <a:rPr lang="nl-NL" dirty="0" err="1" smtClean="0"/>
              <a:t>visserschepen</a:t>
            </a:r>
            <a:r>
              <a:rPr lang="nl-NL" dirty="0" smtClean="0"/>
              <a:t> overdag</a:t>
            </a:r>
            <a:endParaRPr lang="nl-NL" dirty="0"/>
          </a:p>
        </p:txBody>
      </p:sp>
      <p:sp>
        <p:nvSpPr>
          <p:cNvPr id="3" name="Tijdelijke aanduiding voor inhoud 2"/>
          <p:cNvSpPr>
            <a:spLocks noGrp="1"/>
          </p:cNvSpPr>
          <p:nvPr>
            <p:ph idx="1"/>
          </p:nvPr>
        </p:nvSpPr>
        <p:spPr/>
        <p:txBody>
          <a:bodyPr/>
          <a:lstStyle/>
          <a:p>
            <a:endParaRPr lang="nl-NL"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964" y="1465590"/>
            <a:ext cx="8049807" cy="439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35572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Marifoon</a:t>
            </a:r>
            <a:br>
              <a:rPr lang="nl-NL" dirty="0" smtClean="0"/>
            </a:br>
            <a:r>
              <a:rPr lang="nl-NL" dirty="0"/>
              <a:t/>
            </a:r>
            <a:br>
              <a:rPr lang="nl-NL" dirty="0"/>
            </a:br>
            <a:r>
              <a:rPr lang="nl-NL" dirty="0" smtClean="0"/>
              <a:t/>
            </a:r>
            <a:br>
              <a:rPr lang="nl-NL" dirty="0" smtClean="0"/>
            </a:br>
            <a:endParaRPr lang="nl-NL" dirty="0"/>
          </a:p>
        </p:txBody>
      </p:sp>
      <p:sp>
        <p:nvSpPr>
          <p:cNvPr id="3" name="Ondertitel 2"/>
          <p:cNvSpPr>
            <a:spLocks noGrp="1"/>
          </p:cNvSpPr>
          <p:nvPr>
            <p:ph type="subTitle" idx="1"/>
          </p:nvPr>
        </p:nvSpPr>
        <p:spPr>
          <a:xfrm>
            <a:off x="577501" y="2926080"/>
            <a:ext cx="7315200" cy="914400"/>
          </a:xfrm>
        </p:spPr>
        <p:txBody>
          <a:bodyPr>
            <a:normAutofit fontScale="25000" lnSpcReduction="20000"/>
          </a:bodyPr>
          <a:lstStyle/>
          <a:p>
            <a:r>
              <a:rPr lang="nl-NL" sz="8000" dirty="0"/>
              <a:t>Bij ernstig en dreigend gevaar voor schip en bemanning en je wilt onmiddellijk hulp, mag je het noodsein ‘</a:t>
            </a:r>
            <a:r>
              <a:rPr lang="nl-NL" sz="8000" dirty="0" err="1"/>
              <a:t>Mayday</a:t>
            </a:r>
            <a:r>
              <a:rPr lang="nl-NL" sz="8000" dirty="0"/>
              <a:t>’ gebruiken. Gebruik in een dergelijk geval voor een juiste positiemelding de </a:t>
            </a:r>
            <a:r>
              <a:rPr lang="nl-NL" sz="8000" b="1" dirty="0"/>
              <a:t>vier W’s</a:t>
            </a:r>
            <a:r>
              <a:rPr lang="nl-NL" sz="8000" dirty="0"/>
              <a:t>:  </a:t>
            </a:r>
          </a:p>
          <a:p>
            <a:pPr lvl="1" algn="l"/>
            <a:r>
              <a:rPr lang="nl-NL" sz="8000" b="1" dirty="0"/>
              <a:t>W</a:t>
            </a:r>
            <a:r>
              <a:rPr lang="nl-NL" sz="8000" dirty="0"/>
              <a:t>ie ben je (scheepsnaam), </a:t>
            </a:r>
          </a:p>
          <a:p>
            <a:pPr lvl="1" algn="l"/>
            <a:r>
              <a:rPr lang="nl-NL" sz="8000" b="1" dirty="0"/>
              <a:t>w</a:t>
            </a:r>
            <a:r>
              <a:rPr lang="nl-NL" sz="8000" dirty="0"/>
              <a:t>at ben je (type schip), </a:t>
            </a:r>
          </a:p>
          <a:p>
            <a:pPr lvl="1" algn="l"/>
            <a:r>
              <a:rPr lang="nl-NL" sz="8000" b="1" dirty="0"/>
              <a:t>w</a:t>
            </a:r>
            <a:r>
              <a:rPr lang="nl-NL" sz="8000" dirty="0"/>
              <a:t>aar ben je (duidelijke positie) en </a:t>
            </a:r>
          </a:p>
          <a:p>
            <a:pPr lvl="1" algn="l"/>
            <a:r>
              <a:rPr lang="nl-NL" sz="8000" b="1" dirty="0"/>
              <a:t>w</a:t>
            </a:r>
            <a:r>
              <a:rPr lang="nl-NL" sz="8000" dirty="0"/>
              <a:t>aarheen vaar je?</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10032274" y="2351314"/>
            <a:ext cx="946093" cy="923330"/>
          </a:xfrm>
          <a:prstGeom prst="rect">
            <a:avLst/>
          </a:prstGeom>
          <a:noFill/>
        </p:spPr>
        <p:txBody>
          <a:bodyPr wrap="none" rtlCol="0">
            <a:spAutoFit/>
          </a:bodyPr>
          <a:lstStyle/>
          <a:p>
            <a:r>
              <a:rPr lang="nl-NL" dirty="0" err="1" smtClean="0"/>
              <a:t>Mayday</a:t>
            </a:r>
            <a:endParaRPr lang="nl-NL" dirty="0" smtClean="0"/>
          </a:p>
          <a:p>
            <a:r>
              <a:rPr lang="nl-NL" dirty="0" err="1" smtClean="0"/>
              <a:t>Mayday</a:t>
            </a:r>
            <a:endParaRPr lang="nl-NL" dirty="0" smtClean="0"/>
          </a:p>
          <a:p>
            <a:r>
              <a:rPr lang="nl-NL" dirty="0" err="1" smtClean="0"/>
              <a:t>mayday</a:t>
            </a:r>
            <a:endParaRPr lang="nl-NL" dirty="0"/>
          </a:p>
        </p:txBody>
      </p:sp>
      <p:sp>
        <p:nvSpPr>
          <p:cNvPr id="8" name="Rechthoek 7"/>
          <p:cNvSpPr/>
          <p:nvPr/>
        </p:nvSpPr>
        <p:spPr>
          <a:xfrm>
            <a:off x="3962518" y="5283446"/>
            <a:ext cx="4998484" cy="369332"/>
          </a:xfrm>
          <a:prstGeom prst="rect">
            <a:avLst/>
          </a:prstGeom>
        </p:spPr>
        <p:txBody>
          <a:bodyPr wrap="none">
            <a:spAutoFit/>
          </a:bodyPr>
          <a:lstStyle/>
          <a:p>
            <a:r>
              <a:rPr lang="nl-NL" u="sng" dirty="0"/>
              <a:t>verbastering van het </a:t>
            </a:r>
            <a:r>
              <a:rPr lang="nl-NL" u="sng" dirty="0">
                <a:solidFill>
                  <a:srgbClr val="FF0000"/>
                </a:solidFill>
                <a:hlinkClick r:id="rId5" tooltip="Frans"/>
              </a:rPr>
              <a:t>Franse</a:t>
            </a:r>
            <a:r>
              <a:rPr lang="nl-NL" u="sng" dirty="0">
                <a:solidFill>
                  <a:srgbClr val="FF0000"/>
                </a:solidFill>
              </a:rPr>
              <a:t> </a:t>
            </a:r>
            <a:r>
              <a:rPr lang="nl-NL" u="sng" dirty="0"/>
              <a:t>"</a:t>
            </a:r>
            <a:r>
              <a:rPr lang="nl-NL" u="sng" dirty="0" err="1"/>
              <a:t>m'aidez</a:t>
            </a:r>
            <a:r>
              <a:rPr lang="nl-NL" u="sng" dirty="0"/>
              <a:t>" ("help mij"). </a:t>
            </a:r>
          </a:p>
        </p:txBody>
      </p:sp>
    </p:spTree>
    <p:extLst>
      <p:ext uri="{BB962C8B-B14F-4D97-AF65-F5344CB8AC3E}">
        <p14:creationId xmlns:p14="http://schemas.microsoft.com/office/powerpoint/2010/main" val="31354209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2354" y="398628"/>
            <a:ext cx="8352928" cy="1656184"/>
          </a:xfrm>
        </p:spPr>
        <p:txBody>
          <a:bodyPr>
            <a:normAutofit/>
          </a:bodyPr>
          <a:lstStyle/>
          <a:p>
            <a:r>
              <a:rPr lang="nl-NL" dirty="0" smtClean="0">
                <a:solidFill>
                  <a:schemeClr val="tx1"/>
                </a:solidFill>
              </a:rPr>
              <a:t>Blauw bord passeer elkaar aan de verkeerde kant, toeter 2x bakboord uit, en knipperlicht!!!</a:t>
            </a:r>
            <a:endParaRPr lang="nl-NL" dirty="0">
              <a:solidFill>
                <a:schemeClr val="tx1"/>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88" y="2172209"/>
            <a:ext cx="792088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2407512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H="1">
            <a:off x="613954" y="864108"/>
            <a:ext cx="431073" cy="4601183"/>
          </a:xfrm>
        </p:spPr>
        <p:txBody>
          <a:bodyPr/>
          <a:lstStyle/>
          <a:p>
            <a:r>
              <a:rPr lang="nl-NL" dirty="0" smtClean="0"/>
              <a:t>‘s avonds</a:t>
            </a:r>
            <a:endParaRPr lang="nl-NL" dirty="0"/>
          </a:p>
        </p:txBody>
      </p:sp>
      <p:sp>
        <p:nvSpPr>
          <p:cNvPr id="3" name="Tijdelijke aanduiding voor inhoud 2"/>
          <p:cNvSpPr>
            <a:spLocks noGrp="1"/>
          </p:cNvSpPr>
          <p:nvPr>
            <p:ph idx="1"/>
          </p:nvPr>
        </p:nvSpPr>
        <p:spPr/>
        <p:txBody>
          <a:bodyPr/>
          <a:lstStyle/>
          <a:p>
            <a:endParaRPr lang="nl-NL"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118" y="1206113"/>
            <a:ext cx="8133819" cy="443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62912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834" y="836712"/>
            <a:ext cx="865083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112914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Een schip met meer dan 12 passagiers moet een gele ruit</a:t>
            </a:r>
            <a:endParaRPr lang="nl-NL" dirty="0"/>
          </a:p>
        </p:txBody>
      </p:sp>
      <p:sp>
        <p:nvSpPr>
          <p:cNvPr id="3" name="Tijdelijke aanduiding voor inhoud 2"/>
          <p:cNvSpPr>
            <a:spLocks noGrp="1"/>
          </p:cNvSpPr>
          <p:nvPr>
            <p:ph idx="1"/>
          </p:nvPr>
        </p:nvSpPr>
        <p:spPr/>
        <p:txBody>
          <a:bodyPr/>
          <a:lstStyle/>
          <a:p>
            <a:endParaRPr lang="nl-NL"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378132"/>
            <a:ext cx="8181822" cy="446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735732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0960" y="1131046"/>
            <a:ext cx="6192114" cy="4744112"/>
          </a:xfrm>
          <a:prstGeom prst="rect">
            <a:avLst/>
          </a:prstGeom>
        </p:spPr>
      </p:pic>
      <p:sp>
        <p:nvSpPr>
          <p:cNvPr id="8" name="Rechthoek 7"/>
          <p:cNvSpPr/>
          <p:nvPr/>
        </p:nvSpPr>
        <p:spPr>
          <a:xfrm>
            <a:off x="2129621" y="286537"/>
            <a:ext cx="5195653" cy="369332"/>
          </a:xfrm>
          <a:prstGeom prst="rect">
            <a:avLst/>
          </a:prstGeom>
        </p:spPr>
        <p:txBody>
          <a:bodyPr wrap="none">
            <a:spAutoFit/>
          </a:bodyPr>
          <a:lstStyle/>
          <a:p>
            <a:r>
              <a:rPr lang="nl-NL" dirty="0"/>
              <a:t>schepen die bepaalde ontplofbare stoffen vervoeren </a:t>
            </a:r>
          </a:p>
        </p:txBody>
      </p:sp>
    </p:spTree>
    <p:extLst>
      <p:ext uri="{BB962C8B-B14F-4D97-AF65-F5344CB8AC3E}">
        <p14:creationId xmlns:p14="http://schemas.microsoft.com/office/powerpoint/2010/main" val="301794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467" y="1416346"/>
            <a:ext cx="924102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7308674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8" name="Rechthoek 7"/>
          <p:cNvSpPr/>
          <p:nvPr/>
        </p:nvSpPr>
        <p:spPr>
          <a:xfrm>
            <a:off x="2447109" y="118121"/>
            <a:ext cx="6096000" cy="646331"/>
          </a:xfrm>
          <a:prstGeom prst="rect">
            <a:avLst/>
          </a:prstGeom>
        </p:spPr>
        <p:txBody>
          <a:bodyPr>
            <a:spAutoFit/>
          </a:bodyPr>
          <a:lstStyle/>
          <a:p>
            <a:r>
              <a:rPr lang="nl-NL" dirty="0"/>
              <a:t>Schip, drijvend voorwerp of drijvende inrichting, die tegen hinderlijke waterbeweging beschermd wil worden.</a:t>
            </a:r>
          </a:p>
        </p:txBody>
      </p:sp>
      <p:pic>
        <p:nvPicPr>
          <p:cNvPr id="9" name="Afbeelding 8"/>
          <p:cNvPicPr>
            <a:picLocks noChangeAspect="1"/>
          </p:cNvPicPr>
          <p:nvPr/>
        </p:nvPicPr>
        <p:blipFill rotWithShape="1">
          <a:blip r:embed="rId5"/>
          <a:srcRect l="28046" t="25446" r="37718" b="8659"/>
          <a:stretch/>
        </p:blipFill>
        <p:spPr>
          <a:xfrm>
            <a:off x="2530398" y="1045029"/>
            <a:ext cx="4454434" cy="4820194"/>
          </a:xfrm>
          <a:prstGeom prst="rect">
            <a:avLst/>
          </a:prstGeom>
        </p:spPr>
      </p:pic>
    </p:spTree>
    <p:extLst>
      <p:ext uri="{BB962C8B-B14F-4D97-AF65-F5344CB8AC3E}">
        <p14:creationId xmlns:p14="http://schemas.microsoft.com/office/powerpoint/2010/main" val="4262987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Einde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386119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8407" y="836022"/>
            <a:ext cx="7345367" cy="2110958"/>
          </a:xfrm>
        </p:spPr>
        <p:txBody>
          <a:bodyPr>
            <a:normAutofit/>
          </a:bodyPr>
          <a:lstStyle/>
          <a:p>
            <a:r>
              <a:rPr lang="nl-NL" sz="2400" b="1" dirty="0"/>
              <a:t>Pan-pan</a:t>
            </a:r>
            <a:r>
              <a:rPr lang="nl-NL" sz="2400" dirty="0"/>
              <a:t> is het in de </a:t>
            </a:r>
            <a:r>
              <a:rPr lang="nl-NL" sz="2400" dirty="0">
                <a:hlinkClick r:id="rId2" tooltip="Radiotelefonie"/>
              </a:rPr>
              <a:t>radiotelefonie</a:t>
            </a:r>
            <a:r>
              <a:rPr lang="nl-NL" sz="2400" dirty="0"/>
              <a:t> (met name de </a:t>
            </a:r>
            <a:r>
              <a:rPr lang="nl-NL" sz="2400" dirty="0">
                <a:hlinkClick r:id="rId3" tooltip="Scheepvaart"/>
              </a:rPr>
              <a:t>scheepvaart</a:t>
            </a:r>
            <a:r>
              <a:rPr lang="nl-NL" sz="2400" dirty="0"/>
              <a:t> en de </a:t>
            </a:r>
            <a:r>
              <a:rPr lang="nl-NL" sz="2400" dirty="0">
                <a:hlinkClick r:id="rId4" tooltip="Luchtvaart"/>
              </a:rPr>
              <a:t>luchtvaart</a:t>
            </a:r>
            <a:r>
              <a:rPr lang="nl-NL" sz="2400" dirty="0"/>
              <a:t>) gebruikelijke </a:t>
            </a:r>
            <a:r>
              <a:rPr lang="nl-NL" sz="2400" dirty="0">
                <a:hlinkClick r:id="rId5" tooltip="Noodsignaal"/>
              </a:rPr>
              <a:t>signaal voor spoedoproepen</a:t>
            </a:r>
            <a:r>
              <a:rPr lang="nl-NL" sz="2400" dirty="0"/>
              <a:t> maar niet voor ernstig en onmiddellijk gevaar,</a:t>
            </a:r>
            <a:r>
              <a:rPr lang="nl-NL" sz="2400" baseline="30000" dirty="0">
                <a:hlinkClick r:id="rId6"/>
              </a:rPr>
              <a:t>[1]</a:t>
            </a:r>
            <a:r>
              <a:rPr lang="nl-NL" sz="2400" dirty="0"/>
              <a:t> zoals levensbedreigende gevallen. De term is een verbastering van het </a:t>
            </a:r>
            <a:r>
              <a:rPr lang="nl-NL" sz="2400" dirty="0">
                <a:hlinkClick r:id="rId7" tooltip="Frans"/>
              </a:rPr>
              <a:t>Franse</a:t>
            </a:r>
            <a:r>
              <a:rPr lang="nl-NL" sz="2400" dirty="0"/>
              <a:t> </a:t>
            </a:r>
            <a:r>
              <a:rPr lang="nl-NL" sz="2400" i="1" dirty="0"/>
              <a:t>panne</a:t>
            </a:r>
            <a:r>
              <a:rPr lang="nl-NL" sz="2400" dirty="0"/>
              <a:t> (=pech). </a:t>
            </a:r>
          </a:p>
        </p:txBody>
      </p:sp>
      <p:sp>
        <p:nvSpPr>
          <p:cNvPr id="3" name="Ondertitel 2"/>
          <p:cNvSpPr>
            <a:spLocks noGrp="1"/>
          </p:cNvSpPr>
          <p:nvPr>
            <p:ph type="subTitle" idx="1"/>
          </p:nvPr>
        </p:nvSpPr>
        <p:spPr>
          <a:xfrm>
            <a:off x="1008574" y="3544500"/>
            <a:ext cx="7315200" cy="914400"/>
          </a:xfrm>
        </p:spPr>
        <p:txBody>
          <a:bodyPr>
            <a:noAutofit/>
          </a:bodyPr>
          <a:lstStyle/>
          <a:p>
            <a:r>
              <a:rPr lang="nl-NL" sz="1800" dirty="0"/>
              <a:t>Pan-Pan, Pan-Pan, Pan-Pan”, gevolgd door de ontvanger die men wil bereiken. Dit kan een specifiek station zijn, dan herhaalt men driemaal de naam van het station, of “</a:t>
            </a:r>
            <a:r>
              <a:rPr lang="nl-NL" sz="1800" dirty="0" err="1"/>
              <a:t>All</a:t>
            </a:r>
            <a:r>
              <a:rPr lang="nl-NL" sz="1800" dirty="0"/>
              <a:t> Stations, </a:t>
            </a:r>
            <a:r>
              <a:rPr lang="nl-NL" sz="1800" dirty="0" err="1"/>
              <a:t>All</a:t>
            </a:r>
            <a:r>
              <a:rPr lang="nl-NL" sz="1800" dirty="0"/>
              <a:t> stations, </a:t>
            </a:r>
            <a:r>
              <a:rPr lang="nl-NL" sz="1800" dirty="0" err="1"/>
              <a:t>All</a:t>
            </a:r>
            <a:r>
              <a:rPr lang="nl-NL" sz="1800" dirty="0"/>
              <a:t> stations”, indien men de aandacht van alle stations wil hebben. Vervolgens moet het schip zichzelf identificeren door driemaal de naam te herhalen, de positie opgeven, de aard van het spoedgeval kenbaar maken en uiteindelijk specificeren welke soort hulp er verlangd wordt. </a:t>
            </a:r>
          </a:p>
        </p:txBody>
      </p:sp>
      <p:pic>
        <p:nvPicPr>
          <p:cNvPr id="4" name="Afbeelding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10229905" y="3082835"/>
            <a:ext cx="986167" cy="923330"/>
          </a:xfrm>
          <a:prstGeom prst="rect">
            <a:avLst/>
          </a:prstGeom>
          <a:noFill/>
        </p:spPr>
        <p:txBody>
          <a:bodyPr wrap="none" rtlCol="0">
            <a:spAutoFit/>
          </a:bodyPr>
          <a:lstStyle/>
          <a:p>
            <a:r>
              <a:rPr lang="nl-NL" dirty="0" smtClean="0"/>
              <a:t>Pan-pan</a:t>
            </a:r>
          </a:p>
          <a:p>
            <a:r>
              <a:rPr lang="nl-NL" dirty="0" smtClean="0"/>
              <a:t>Pan-pan</a:t>
            </a:r>
          </a:p>
          <a:p>
            <a:r>
              <a:rPr lang="nl-NL" dirty="0" smtClean="0"/>
              <a:t>Pan-pan</a:t>
            </a:r>
            <a:endParaRPr lang="nl-NL" dirty="0"/>
          </a:p>
        </p:txBody>
      </p:sp>
    </p:spTree>
    <p:extLst>
      <p:ext uri="{BB962C8B-B14F-4D97-AF65-F5344CB8AC3E}">
        <p14:creationId xmlns:p14="http://schemas.microsoft.com/office/powerpoint/2010/main" val="1185783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1954" y="1254035"/>
            <a:ext cx="7473261" cy="2058706"/>
          </a:xfrm>
        </p:spPr>
        <p:txBody>
          <a:bodyPr>
            <a:normAutofit/>
          </a:bodyPr>
          <a:lstStyle/>
          <a:p>
            <a:r>
              <a:rPr lang="nl-NL" sz="4000" dirty="0"/>
              <a:t>“</a:t>
            </a:r>
            <a:r>
              <a:rPr lang="nl-NL" sz="4000" dirty="0" err="1">
                <a:hlinkClick r:id="rId2" tooltip="Securité"/>
              </a:rPr>
              <a:t>Securité</a:t>
            </a:r>
            <a:r>
              <a:rPr lang="nl-NL" sz="4000" dirty="0"/>
              <a:t>” dat veiligheid betekent, wordt gebruikt voor algemene veiligheidswaarschuwingen.</a:t>
            </a:r>
          </a:p>
        </p:txBody>
      </p:sp>
      <p:sp>
        <p:nvSpPr>
          <p:cNvPr id="3" name="Ondertitel 2"/>
          <p:cNvSpPr>
            <a:spLocks noGrp="1"/>
          </p:cNvSpPr>
          <p:nvPr>
            <p:ph type="subTitle" idx="1"/>
          </p:nvPr>
        </p:nvSpPr>
        <p:spPr>
          <a:xfrm>
            <a:off x="1020984" y="3824805"/>
            <a:ext cx="7315200" cy="914400"/>
          </a:xfrm>
        </p:spPr>
        <p:txBody>
          <a:bodyPr>
            <a:normAutofit fontScale="70000" lnSpcReduction="20000"/>
          </a:bodyPr>
          <a:lstStyle/>
          <a:p>
            <a:r>
              <a:rPr lang="nl-NL" dirty="0"/>
              <a:t>Voorbeeld van een veiligheidsoproep: </a:t>
            </a:r>
          </a:p>
          <a:p>
            <a:r>
              <a:rPr lang="nl-NL" dirty="0" err="1"/>
              <a:t>Sécurité</a:t>
            </a:r>
            <a:r>
              <a:rPr lang="nl-NL" dirty="0"/>
              <a:t> </a:t>
            </a:r>
            <a:r>
              <a:rPr lang="nl-NL" dirty="0" err="1"/>
              <a:t>Sécurité</a:t>
            </a:r>
            <a:r>
              <a:rPr lang="nl-NL" dirty="0"/>
              <a:t> </a:t>
            </a:r>
            <a:r>
              <a:rPr lang="nl-NL" dirty="0" err="1"/>
              <a:t>Sécurité</a:t>
            </a:r>
            <a:r>
              <a:rPr lang="nl-NL" dirty="0"/>
              <a:t>! Alle schepen, alle schepen, alle schepen. Hier kustwacht Den Helder, kustwacht Den Helder, kustwacht Den Helder. Voor een windwaarschuwing luister uit op kanaal 23 en 83. </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4669" y="3586843"/>
            <a:ext cx="2857500" cy="1905000"/>
          </a:xfrm>
          <a:prstGeom prst="rect">
            <a:avLst/>
          </a:prstGeom>
        </p:spPr>
      </p:pic>
    </p:spTree>
    <p:extLst>
      <p:ext uri="{BB962C8B-B14F-4D97-AF65-F5344CB8AC3E}">
        <p14:creationId xmlns:p14="http://schemas.microsoft.com/office/powerpoint/2010/main" val="406386098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357</TotalTime>
  <Words>916</Words>
  <Application>Microsoft Office PowerPoint</Application>
  <PresentationFormat>Breedbeeld</PresentationFormat>
  <Paragraphs>106</Paragraphs>
  <Slides>77</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77</vt:i4>
      </vt:variant>
    </vt:vector>
  </HeadingPairs>
  <TitlesOfParts>
    <vt:vector size="85" baseType="lpstr">
      <vt:lpstr>Arial</vt:lpstr>
      <vt:lpstr>Arial Unicode MS</vt:lpstr>
      <vt:lpstr>Corbel</vt:lpstr>
      <vt:lpstr>Tahoma</vt:lpstr>
      <vt:lpstr>Verdana</vt:lpstr>
      <vt:lpstr>verdana,arial,helvetica,sans-serif</vt:lpstr>
      <vt:lpstr>Wingdings 2</vt:lpstr>
      <vt:lpstr>Frame</vt:lpstr>
      <vt:lpstr>Les 2 Klein vaarbewijs 1 en 2</vt:lpstr>
      <vt:lpstr>Inhoud  </vt:lpstr>
      <vt:lpstr>          Marifoon </vt:lpstr>
      <vt:lpstr>PowerPoint-presentatie</vt:lpstr>
      <vt:lpstr>Kanaal 16 kanaal 10 kanaal 1 kanaal 77</vt:lpstr>
      <vt:lpstr>PowerPoint-presentatie</vt:lpstr>
      <vt:lpstr>Marifoon   </vt:lpstr>
      <vt:lpstr>Pan-pan is het in de radiotelefonie (met name de scheepvaart en de luchtvaart) gebruikelijke signaal voor spoedoproepen maar niet voor ernstig en onmiddellijk gevaar,[1] zoals levensbedreigende gevallen. De term is een verbastering van het Franse panne (=pech). </vt:lpstr>
      <vt:lpstr>“Securité” dat veiligheid betekent, wordt gebruikt voor algemene veiligheidswaarschuwingen.</vt:lpstr>
      <vt:lpstr>S.O.S.   </vt:lpstr>
      <vt:lpstr>Ankeren    </vt:lpstr>
      <vt:lpstr>Voor anker  Zwarte bol</vt:lpstr>
      <vt:lpstr>Eerst breng je het schip in de wind (boeg richting de wind keren) ongeveer op de plek waar je wilt ankeren. Als je keuze hebt is het slim om een beschutte plek uit te kiezen: het anker houdt dan beter en het is natuurlijk ook aangenamer toeven. Je brengt het schip tot stilstand en dan kan je het anker laten zakken. Gebruik de vuistregel dat de ankerlijn een lengte moet hebben van drie maal de lokale waterdiepte. De waterdiepte vind je in de waterkaart </vt:lpstr>
      <vt:lpstr>PowerPoint-presentatie</vt:lpstr>
      <vt:lpstr>PowerPoint-presentatie</vt:lpstr>
      <vt:lpstr>Zwarte kegel </vt:lpstr>
      <vt:lpstr>Beperkt manoeuvreerbaar schip </vt:lpstr>
      <vt:lpstr>Dichte mist  Attentiesein  Zicht minder dan 1000 meter</vt:lpstr>
      <vt:lpstr>Reddingsvest </vt:lpstr>
      <vt:lpstr>PowerPoint-presentatie</vt:lpstr>
      <vt:lpstr>PowerPoint-presentatie</vt:lpstr>
      <vt:lpstr>PowerPoint-presentatie</vt:lpstr>
      <vt:lpstr>Gas aan boord </vt:lpstr>
      <vt:lpstr>PowerPoint-presentatie</vt:lpstr>
      <vt:lpstr>PowerPoint-presentatie</vt:lpstr>
      <vt:lpstr>PowerPoint-presentatie</vt:lpstr>
      <vt:lpstr>PowerPoint-presentatie</vt:lpstr>
      <vt:lpstr>Brand en blussers</vt:lpstr>
      <vt:lpstr>Brand en blussers</vt:lpstr>
      <vt:lpstr>PowerPoint-presentatie</vt:lpstr>
      <vt:lpstr>PowerPoint-presentatie</vt:lpstr>
      <vt:lpstr>Zeereling </vt:lpstr>
      <vt:lpstr>Preekstoel  Hekstoel  Scepters  Zeereling Min. 60 cm</vt:lpstr>
      <vt:lpstr>Radar </vt:lpstr>
      <vt:lpstr>Een radar zendt via een antenne radiogolven (elektromagnetische straling) uit en ontvangt de door de objecten gereflecteerde radiostraling (hierna te noemen: echo) weer via een antenne. Uit de ontvangen echo kan een aantal gegevens van het object bepaald worden ten opzichte van die radar, zoals richting, afstand, hoogte en snelheid</vt:lpstr>
      <vt:lpstr>PowerPoint-presentatie</vt:lpstr>
      <vt:lpstr>PowerPoint-presentatie</vt:lpstr>
      <vt:lpstr>PowerPoint-presentatie</vt:lpstr>
      <vt:lpstr>NAVIGATIE</vt:lpstr>
      <vt:lpstr>PowerPoint-presentatie</vt:lpstr>
      <vt:lpstr>PowerPoint-presentatie</vt:lpstr>
      <vt:lpstr>Lichten en dagmerken</vt:lpstr>
      <vt:lpstr>PowerPoint-presentatie</vt:lpstr>
      <vt:lpstr>Lichten</vt:lpstr>
      <vt:lpstr>PowerPoint-presentatie</vt:lpstr>
      <vt:lpstr>PowerPoint-presentatie</vt:lpstr>
      <vt:lpstr>PowerPoint-presentatie</vt:lpstr>
      <vt:lpstr>PowerPoint-presentatie</vt:lpstr>
      <vt:lpstr>Onmanoeuvreerbaar v/s verlichting</vt:lpstr>
      <vt:lpstr>Beperkt manoeuvreerbaar v/s verlichting</vt:lpstr>
      <vt:lpstr>PowerPoint-presentatie</vt:lpstr>
      <vt:lpstr>Overdag zonder verlichting</vt:lpstr>
      <vt:lpstr>PowerPoint-presentatie</vt:lpstr>
      <vt:lpstr>PowerPoint-presentatie</vt:lpstr>
      <vt:lpstr>PowerPoint-presentatie</vt:lpstr>
      <vt:lpstr>PowerPoint-presentatie</vt:lpstr>
      <vt:lpstr>PowerPoint-presentatie</vt:lpstr>
      <vt:lpstr>PowerPoint-presentatie</vt:lpstr>
      <vt:lpstr>PowerPoint-presentatie</vt:lpstr>
      <vt:lpstr>Duwstellen en verlichting</vt:lpstr>
      <vt:lpstr>PowerPoint-presentatie</vt:lpstr>
      <vt:lpstr>PowerPoint-presentatie</vt:lpstr>
      <vt:lpstr>PowerPoint-presentatie</vt:lpstr>
      <vt:lpstr>Baggerschip</vt:lpstr>
      <vt:lpstr>PowerPoint-presentatie</vt:lpstr>
      <vt:lpstr>PowerPoint-presentatie</vt:lpstr>
      <vt:lpstr>Een schip voor anker</vt:lpstr>
      <vt:lpstr>PowerPoint-presentatie</vt:lpstr>
      <vt:lpstr>Vissende visserschepen overdag</vt:lpstr>
      <vt:lpstr>Blauw bord passeer elkaar aan de verkeerde kant, toeter 2x bakboord uit, en knipperlicht!!!</vt:lpstr>
      <vt:lpstr>‘s avonds</vt:lpstr>
      <vt:lpstr>PowerPoint-presentatie</vt:lpstr>
      <vt:lpstr>Een schip met meer dan 12 passagiers moet een gele ruit</vt:lpstr>
      <vt:lpstr>PowerPoint-presentatie</vt:lpstr>
      <vt:lpstr>PowerPoint-presentatie</vt:lpstr>
      <vt:lpstr>PowerPoint-presentatie</vt:lpstr>
      <vt:lpstr>Einde </vt:lpstr>
    </vt:vector>
  </TitlesOfParts>
  <Company>De Groene 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William Dekker</dc:creator>
  <cp:lastModifiedBy>William Dekker</cp:lastModifiedBy>
  <cp:revision>26</cp:revision>
  <dcterms:created xsi:type="dcterms:W3CDTF">2018-05-29T06:31:37Z</dcterms:created>
  <dcterms:modified xsi:type="dcterms:W3CDTF">2018-05-29T12:33:35Z</dcterms:modified>
</cp:coreProperties>
</file>